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xls" ContentType="application/vnd.ms-exce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9" r:id="rId28"/>
    <p:sldId id="290" r:id="rId29"/>
    <p:sldId id="291" r:id="rId30"/>
    <p:sldId id="292" r:id="rId31"/>
    <p:sldId id="293" r:id="rId32"/>
    <p:sldId id="294" r:id="rId33"/>
    <p:sldId id="295" r:id="rId34"/>
    <p:sldId id="296" r:id="rId35"/>
    <p:sldId id="297" r:id="rId36"/>
    <p:sldId id="298"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96" d="100"/>
          <a:sy n="96" d="100"/>
        </p:scale>
        <p:origin x="-1066" y="-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04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image" Target="../media/image1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AA51BF-D1B2-465C-A35F-2E96AF95D7A7}" type="datetimeFigureOut">
              <a:rPr lang="en-US" smtClean="0"/>
              <a:pPr/>
              <a:t>5/4/2015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690543-ABA1-4196-9919-6AA4983BC84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Slide Image Placeholder 1"/>
          <p:cNvSpPr>
            <a:spLocks noGrp="1" noRot="1" noChangeAspect="1" noTextEdit="1"/>
          </p:cNvSpPr>
          <p:nvPr>
            <p:ph type="sldImg"/>
          </p:nvPr>
        </p:nvSpPr>
        <p:spPr>
          <a:xfrm>
            <a:off x="1150938" y="692150"/>
            <a:ext cx="4556125" cy="3416300"/>
          </a:xfrm>
          <a:ln/>
        </p:spPr>
      </p:sp>
      <p:sp>
        <p:nvSpPr>
          <p:cNvPr id="227331" name="Notes Placeholder 2"/>
          <p:cNvSpPr>
            <a:spLocks noGrp="1"/>
          </p:cNvSpPr>
          <p:nvPr>
            <p:ph type="body" idx="1"/>
          </p:nvPr>
        </p:nvSpPr>
        <p:spPr>
          <a:noFill/>
          <a:ln w="9525"/>
        </p:spPr>
        <p:txBody>
          <a:bodyPr/>
          <a:lstStyle/>
          <a:p>
            <a:endParaRPr lang="en-US" smtClean="0"/>
          </a:p>
        </p:txBody>
      </p:sp>
    </p:spTree>
    <p:extLst>
      <p:ext uri="{BB962C8B-B14F-4D97-AF65-F5344CB8AC3E}">
        <p14:creationId xmlns="" xmlns:p14="http://schemas.microsoft.com/office/powerpoint/2010/main" val="1193822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Slide Image Placeholder 1"/>
          <p:cNvSpPr>
            <a:spLocks noGrp="1" noRot="1" noChangeAspect="1" noTextEdit="1"/>
          </p:cNvSpPr>
          <p:nvPr>
            <p:ph type="sldImg"/>
          </p:nvPr>
        </p:nvSpPr>
        <p:spPr>
          <a:xfrm>
            <a:off x="1150938" y="692150"/>
            <a:ext cx="4556125" cy="3416300"/>
          </a:xfrm>
          <a:ln/>
        </p:spPr>
      </p:sp>
      <p:sp>
        <p:nvSpPr>
          <p:cNvPr id="242691" name="Notes Placeholder 2"/>
          <p:cNvSpPr>
            <a:spLocks noGrp="1"/>
          </p:cNvSpPr>
          <p:nvPr>
            <p:ph type="body" idx="1"/>
          </p:nvPr>
        </p:nvSpPr>
        <p:spPr>
          <a:noFill/>
          <a:ln w="9525"/>
        </p:spPr>
        <p:txBody>
          <a:bodyPr/>
          <a:lstStyle/>
          <a:p>
            <a:endParaRPr lang="en-US" smtClean="0"/>
          </a:p>
        </p:txBody>
      </p:sp>
    </p:spTree>
    <p:extLst>
      <p:ext uri="{BB962C8B-B14F-4D97-AF65-F5344CB8AC3E}">
        <p14:creationId xmlns="" xmlns:p14="http://schemas.microsoft.com/office/powerpoint/2010/main" val="23310625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Slide Image Placeholder 1"/>
          <p:cNvSpPr>
            <a:spLocks noGrp="1" noRot="1" noChangeAspect="1" noTextEdit="1"/>
          </p:cNvSpPr>
          <p:nvPr>
            <p:ph type="sldImg"/>
          </p:nvPr>
        </p:nvSpPr>
        <p:spPr>
          <a:xfrm>
            <a:off x="1150938" y="692150"/>
            <a:ext cx="4556125" cy="3416300"/>
          </a:xfrm>
          <a:ln/>
        </p:spPr>
      </p:sp>
      <p:sp>
        <p:nvSpPr>
          <p:cNvPr id="243715" name="Notes Placeholder 2"/>
          <p:cNvSpPr>
            <a:spLocks noGrp="1"/>
          </p:cNvSpPr>
          <p:nvPr>
            <p:ph type="body" idx="1"/>
          </p:nvPr>
        </p:nvSpPr>
        <p:spPr>
          <a:noFill/>
          <a:ln w="9525"/>
        </p:spPr>
        <p:txBody>
          <a:bodyPr/>
          <a:lstStyle/>
          <a:p>
            <a:endParaRPr lang="en-US" smtClean="0"/>
          </a:p>
        </p:txBody>
      </p:sp>
    </p:spTree>
    <p:extLst>
      <p:ext uri="{BB962C8B-B14F-4D97-AF65-F5344CB8AC3E}">
        <p14:creationId xmlns="" xmlns:p14="http://schemas.microsoft.com/office/powerpoint/2010/main" val="36113413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Slide Image Placeholder 1"/>
          <p:cNvSpPr>
            <a:spLocks noGrp="1" noRot="1" noChangeAspect="1" noTextEdit="1"/>
          </p:cNvSpPr>
          <p:nvPr>
            <p:ph type="sldImg"/>
          </p:nvPr>
        </p:nvSpPr>
        <p:spPr>
          <a:xfrm>
            <a:off x="1150938" y="692150"/>
            <a:ext cx="4556125" cy="3416300"/>
          </a:xfrm>
          <a:ln/>
        </p:spPr>
      </p:sp>
      <p:sp>
        <p:nvSpPr>
          <p:cNvPr id="244739" name="Notes Placeholder 2"/>
          <p:cNvSpPr>
            <a:spLocks noGrp="1"/>
          </p:cNvSpPr>
          <p:nvPr>
            <p:ph type="body" idx="1"/>
          </p:nvPr>
        </p:nvSpPr>
        <p:spPr>
          <a:noFill/>
          <a:ln w="9525"/>
        </p:spPr>
        <p:txBody>
          <a:bodyPr/>
          <a:lstStyle/>
          <a:p>
            <a:endParaRPr lang="en-US" smtClean="0"/>
          </a:p>
        </p:txBody>
      </p:sp>
    </p:spTree>
    <p:extLst>
      <p:ext uri="{BB962C8B-B14F-4D97-AF65-F5344CB8AC3E}">
        <p14:creationId xmlns="" xmlns:p14="http://schemas.microsoft.com/office/powerpoint/2010/main" val="20615076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Slide Image Placeholder 1"/>
          <p:cNvSpPr>
            <a:spLocks noGrp="1" noRot="1" noChangeAspect="1" noTextEdit="1"/>
          </p:cNvSpPr>
          <p:nvPr>
            <p:ph type="sldImg"/>
          </p:nvPr>
        </p:nvSpPr>
        <p:spPr>
          <a:xfrm>
            <a:off x="1150938" y="692150"/>
            <a:ext cx="4556125" cy="3416300"/>
          </a:xfrm>
          <a:ln/>
        </p:spPr>
      </p:sp>
      <p:sp>
        <p:nvSpPr>
          <p:cNvPr id="228355" name="Notes Placeholder 2"/>
          <p:cNvSpPr>
            <a:spLocks noGrp="1"/>
          </p:cNvSpPr>
          <p:nvPr>
            <p:ph type="body" idx="1"/>
          </p:nvPr>
        </p:nvSpPr>
        <p:spPr>
          <a:noFill/>
          <a:ln w="9525"/>
        </p:spPr>
        <p:txBody>
          <a:bodyPr/>
          <a:lstStyle/>
          <a:p>
            <a:endParaRPr lang="en-US" smtClean="0"/>
          </a:p>
        </p:txBody>
      </p:sp>
    </p:spTree>
    <p:extLst>
      <p:ext uri="{BB962C8B-B14F-4D97-AF65-F5344CB8AC3E}">
        <p14:creationId xmlns="" xmlns:p14="http://schemas.microsoft.com/office/powerpoint/2010/main" val="16365945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Slide Image Placeholder 1"/>
          <p:cNvSpPr>
            <a:spLocks noGrp="1" noRot="1" noChangeAspect="1" noTextEdit="1"/>
          </p:cNvSpPr>
          <p:nvPr>
            <p:ph type="sldImg"/>
          </p:nvPr>
        </p:nvSpPr>
        <p:spPr>
          <a:xfrm>
            <a:off x="1150938" y="692150"/>
            <a:ext cx="4556125" cy="3416300"/>
          </a:xfrm>
          <a:ln/>
        </p:spPr>
      </p:sp>
      <p:sp>
        <p:nvSpPr>
          <p:cNvPr id="229379" name="Notes Placeholder 2"/>
          <p:cNvSpPr>
            <a:spLocks noGrp="1"/>
          </p:cNvSpPr>
          <p:nvPr>
            <p:ph type="body" idx="1"/>
          </p:nvPr>
        </p:nvSpPr>
        <p:spPr>
          <a:noFill/>
          <a:ln w="9525"/>
        </p:spPr>
        <p:txBody>
          <a:bodyPr/>
          <a:lstStyle/>
          <a:p>
            <a:endParaRPr lang="en-US" smtClean="0"/>
          </a:p>
        </p:txBody>
      </p:sp>
    </p:spTree>
    <p:extLst>
      <p:ext uri="{BB962C8B-B14F-4D97-AF65-F5344CB8AC3E}">
        <p14:creationId xmlns="" xmlns:p14="http://schemas.microsoft.com/office/powerpoint/2010/main" val="10786593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Slide Image Placeholder 1"/>
          <p:cNvSpPr>
            <a:spLocks noGrp="1" noRot="1" noChangeAspect="1" noTextEdit="1"/>
          </p:cNvSpPr>
          <p:nvPr>
            <p:ph type="sldImg"/>
          </p:nvPr>
        </p:nvSpPr>
        <p:spPr>
          <a:xfrm>
            <a:off x="1150938" y="692150"/>
            <a:ext cx="4556125" cy="3416300"/>
          </a:xfrm>
          <a:ln/>
        </p:spPr>
      </p:sp>
      <p:sp>
        <p:nvSpPr>
          <p:cNvPr id="236547" name="Notes Placeholder 2"/>
          <p:cNvSpPr>
            <a:spLocks noGrp="1"/>
          </p:cNvSpPr>
          <p:nvPr>
            <p:ph type="body" idx="1"/>
          </p:nvPr>
        </p:nvSpPr>
        <p:spPr>
          <a:noFill/>
          <a:ln w="9525"/>
        </p:spPr>
        <p:txBody>
          <a:bodyPr/>
          <a:lstStyle/>
          <a:p>
            <a:endParaRPr lang="en-US" smtClean="0"/>
          </a:p>
        </p:txBody>
      </p:sp>
    </p:spTree>
    <p:extLst>
      <p:ext uri="{BB962C8B-B14F-4D97-AF65-F5344CB8AC3E}">
        <p14:creationId xmlns="" xmlns:p14="http://schemas.microsoft.com/office/powerpoint/2010/main" val="14608716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Slide Image Placeholder 1"/>
          <p:cNvSpPr>
            <a:spLocks noGrp="1" noRot="1" noChangeAspect="1" noTextEdit="1"/>
          </p:cNvSpPr>
          <p:nvPr>
            <p:ph type="sldImg"/>
          </p:nvPr>
        </p:nvSpPr>
        <p:spPr>
          <a:xfrm>
            <a:off x="1150938" y="692150"/>
            <a:ext cx="4556125" cy="3416300"/>
          </a:xfrm>
          <a:ln/>
        </p:spPr>
      </p:sp>
      <p:sp>
        <p:nvSpPr>
          <p:cNvPr id="237571" name="Notes Placeholder 2"/>
          <p:cNvSpPr>
            <a:spLocks noGrp="1"/>
          </p:cNvSpPr>
          <p:nvPr>
            <p:ph type="body" idx="1"/>
          </p:nvPr>
        </p:nvSpPr>
        <p:spPr>
          <a:noFill/>
          <a:ln w="9525"/>
        </p:spPr>
        <p:txBody>
          <a:bodyPr/>
          <a:lstStyle/>
          <a:p>
            <a:endParaRPr lang="en-US" smtClean="0"/>
          </a:p>
        </p:txBody>
      </p:sp>
    </p:spTree>
    <p:extLst>
      <p:ext uri="{BB962C8B-B14F-4D97-AF65-F5344CB8AC3E}">
        <p14:creationId xmlns="" xmlns:p14="http://schemas.microsoft.com/office/powerpoint/2010/main" val="15057982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Slide Image Placeholder 1"/>
          <p:cNvSpPr>
            <a:spLocks noGrp="1" noRot="1" noChangeAspect="1" noTextEdit="1"/>
          </p:cNvSpPr>
          <p:nvPr>
            <p:ph type="sldImg"/>
          </p:nvPr>
        </p:nvSpPr>
        <p:spPr>
          <a:xfrm>
            <a:off x="1150938" y="692150"/>
            <a:ext cx="4556125" cy="3416300"/>
          </a:xfrm>
          <a:ln/>
        </p:spPr>
      </p:sp>
      <p:sp>
        <p:nvSpPr>
          <p:cNvPr id="238595" name="Notes Placeholder 2"/>
          <p:cNvSpPr>
            <a:spLocks noGrp="1"/>
          </p:cNvSpPr>
          <p:nvPr>
            <p:ph type="body" idx="1"/>
          </p:nvPr>
        </p:nvSpPr>
        <p:spPr>
          <a:noFill/>
          <a:ln w="9525"/>
        </p:spPr>
        <p:txBody>
          <a:bodyPr/>
          <a:lstStyle/>
          <a:p>
            <a:endParaRPr lang="en-US" smtClean="0"/>
          </a:p>
        </p:txBody>
      </p:sp>
    </p:spTree>
    <p:extLst>
      <p:ext uri="{BB962C8B-B14F-4D97-AF65-F5344CB8AC3E}">
        <p14:creationId xmlns="" xmlns:p14="http://schemas.microsoft.com/office/powerpoint/2010/main" val="34328803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Slide Image Placeholder 1"/>
          <p:cNvSpPr>
            <a:spLocks noGrp="1" noRot="1" noChangeAspect="1" noTextEdit="1"/>
          </p:cNvSpPr>
          <p:nvPr>
            <p:ph type="sldImg"/>
          </p:nvPr>
        </p:nvSpPr>
        <p:spPr>
          <a:xfrm>
            <a:off x="1150938" y="692150"/>
            <a:ext cx="4556125" cy="3416300"/>
          </a:xfrm>
          <a:ln/>
        </p:spPr>
      </p:sp>
      <p:sp>
        <p:nvSpPr>
          <p:cNvPr id="239619" name="Notes Placeholder 2"/>
          <p:cNvSpPr>
            <a:spLocks noGrp="1"/>
          </p:cNvSpPr>
          <p:nvPr>
            <p:ph type="body" idx="1"/>
          </p:nvPr>
        </p:nvSpPr>
        <p:spPr>
          <a:noFill/>
          <a:ln w="9525"/>
        </p:spPr>
        <p:txBody>
          <a:bodyPr/>
          <a:lstStyle/>
          <a:p>
            <a:endParaRPr lang="en-US" smtClean="0"/>
          </a:p>
        </p:txBody>
      </p:sp>
    </p:spTree>
    <p:extLst>
      <p:ext uri="{BB962C8B-B14F-4D97-AF65-F5344CB8AC3E}">
        <p14:creationId xmlns="" xmlns:p14="http://schemas.microsoft.com/office/powerpoint/2010/main" val="37054754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Slide Image Placeholder 1"/>
          <p:cNvSpPr>
            <a:spLocks noGrp="1" noRot="1" noChangeAspect="1" noTextEdit="1"/>
          </p:cNvSpPr>
          <p:nvPr>
            <p:ph type="sldImg"/>
          </p:nvPr>
        </p:nvSpPr>
        <p:spPr>
          <a:xfrm>
            <a:off x="1150938" y="692150"/>
            <a:ext cx="4556125" cy="3416300"/>
          </a:xfrm>
          <a:ln/>
        </p:spPr>
      </p:sp>
      <p:sp>
        <p:nvSpPr>
          <p:cNvPr id="240643" name="Notes Placeholder 2"/>
          <p:cNvSpPr>
            <a:spLocks noGrp="1"/>
          </p:cNvSpPr>
          <p:nvPr>
            <p:ph type="body" idx="1"/>
          </p:nvPr>
        </p:nvSpPr>
        <p:spPr>
          <a:noFill/>
          <a:ln w="9525"/>
        </p:spPr>
        <p:txBody>
          <a:bodyPr/>
          <a:lstStyle/>
          <a:p>
            <a:endParaRPr lang="en-US" smtClean="0"/>
          </a:p>
        </p:txBody>
      </p:sp>
    </p:spTree>
    <p:extLst>
      <p:ext uri="{BB962C8B-B14F-4D97-AF65-F5344CB8AC3E}">
        <p14:creationId xmlns="" xmlns:p14="http://schemas.microsoft.com/office/powerpoint/2010/main" val="27546038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Slide Image Placeholder 1"/>
          <p:cNvSpPr>
            <a:spLocks noGrp="1" noRot="1" noChangeAspect="1" noTextEdit="1"/>
          </p:cNvSpPr>
          <p:nvPr>
            <p:ph type="sldImg"/>
          </p:nvPr>
        </p:nvSpPr>
        <p:spPr>
          <a:xfrm>
            <a:off x="1150938" y="692150"/>
            <a:ext cx="4556125" cy="3416300"/>
          </a:xfrm>
          <a:ln/>
        </p:spPr>
      </p:sp>
      <p:sp>
        <p:nvSpPr>
          <p:cNvPr id="241667" name="Notes Placeholder 2"/>
          <p:cNvSpPr>
            <a:spLocks noGrp="1"/>
          </p:cNvSpPr>
          <p:nvPr>
            <p:ph type="body" idx="1"/>
          </p:nvPr>
        </p:nvSpPr>
        <p:spPr>
          <a:noFill/>
          <a:ln w="9525"/>
        </p:spPr>
        <p:txBody>
          <a:bodyPr/>
          <a:lstStyle/>
          <a:p>
            <a:endParaRPr lang="en-US" smtClean="0"/>
          </a:p>
        </p:txBody>
      </p:sp>
    </p:spTree>
    <p:extLst>
      <p:ext uri="{BB962C8B-B14F-4D97-AF65-F5344CB8AC3E}">
        <p14:creationId xmlns="" xmlns:p14="http://schemas.microsoft.com/office/powerpoint/2010/main" val="876591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4C05C05-1220-4241-97F9-9571AB9425A6}" type="datetimeFigureOut">
              <a:rPr lang="en-US" smtClean="0"/>
              <a:pPr/>
              <a:t>5/4/2015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0CB5D-1B59-4320-A3D0-F006B747F66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C05C05-1220-4241-97F9-9571AB9425A6}" type="datetimeFigureOut">
              <a:rPr lang="en-US" smtClean="0"/>
              <a:pPr/>
              <a:t>5/4/2015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0CB5D-1B59-4320-A3D0-F006B747F66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C05C05-1220-4241-97F9-9571AB9425A6}" type="datetimeFigureOut">
              <a:rPr lang="en-US" smtClean="0"/>
              <a:pPr/>
              <a:t>5/4/2015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0CB5D-1B59-4320-A3D0-F006B747F66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C05C05-1220-4241-97F9-9571AB9425A6}" type="datetimeFigureOut">
              <a:rPr lang="en-US" smtClean="0"/>
              <a:pPr/>
              <a:t>5/4/2015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0CB5D-1B59-4320-A3D0-F006B747F66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C05C05-1220-4241-97F9-9571AB9425A6}" type="datetimeFigureOut">
              <a:rPr lang="en-US" smtClean="0"/>
              <a:pPr/>
              <a:t>5/4/2015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70CB5D-1B59-4320-A3D0-F006B747F66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4C05C05-1220-4241-97F9-9571AB9425A6}" type="datetimeFigureOut">
              <a:rPr lang="en-US" smtClean="0"/>
              <a:pPr/>
              <a:t>5/4/2015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0CB5D-1B59-4320-A3D0-F006B747F66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4C05C05-1220-4241-97F9-9571AB9425A6}" type="datetimeFigureOut">
              <a:rPr lang="en-US" smtClean="0"/>
              <a:pPr/>
              <a:t>5/4/2015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70CB5D-1B59-4320-A3D0-F006B747F66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4C05C05-1220-4241-97F9-9571AB9425A6}" type="datetimeFigureOut">
              <a:rPr lang="en-US" smtClean="0"/>
              <a:pPr/>
              <a:t>5/4/2015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70CB5D-1B59-4320-A3D0-F006B747F66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C05C05-1220-4241-97F9-9571AB9425A6}" type="datetimeFigureOut">
              <a:rPr lang="en-US" smtClean="0"/>
              <a:pPr/>
              <a:t>5/4/2015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70CB5D-1B59-4320-A3D0-F006B747F66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C05C05-1220-4241-97F9-9571AB9425A6}" type="datetimeFigureOut">
              <a:rPr lang="en-US" smtClean="0"/>
              <a:pPr/>
              <a:t>5/4/2015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0CB5D-1B59-4320-A3D0-F006B747F66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C05C05-1220-4241-97F9-9571AB9425A6}" type="datetimeFigureOut">
              <a:rPr lang="en-US" smtClean="0"/>
              <a:pPr/>
              <a:t>5/4/2015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70CB5D-1B59-4320-A3D0-F006B747F66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C05C05-1220-4241-97F9-9571AB9425A6}" type="datetimeFigureOut">
              <a:rPr lang="en-US" smtClean="0"/>
              <a:pPr/>
              <a:t>5/4/2015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70CB5D-1B59-4320-A3D0-F006B747F66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Microsoft_Office_Excel_97-2003_Worksheet3.xls"/><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Microsoft_Office_Excel_97-2003_Worksheet4.xls"/><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Microsoft_Office_Excel_97-2003_Worksheet5.xls"/><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11.png"/><Relationship Id="rId4" Type="http://schemas.openxmlformats.org/officeDocument/2006/relationships/hyperlink" Target="http://www.google.com/url?sa=i&amp;rct=j&amp;q=&amp;esrc=s&amp;frm=1&amp;source=images&amp;cd=&amp;cad=rja&amp;uact=8&amp;ved=0CAcQjRw&amp;url=http://en.wikipedia.org/wiki/File:Old-style_Stop_Sign(MUTCD).png&amp;ei=onguVYeALc-vogTQ7YDIDQ&amp;bvm=bv.90790515,d.cGU&amp;psig=AFQjCNGajIWZtNxK78rb_xfh6IgSKKxKLQ&amp;ust=1429195291468215" TargetMode="Externa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oleObject" Target="../embeddings/oleObject7.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oleObject" Target="../embeddings/Microsoft_Office_Excel_97-2003_Worksheet2.xls"/><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10</a:t>
            </a:r>
          </a:p>
        </p:txBody>
      </p:sp>
      <p:sp>
        <p:nvSpPr>
          <p:cNvPr id="6" name="Slide Number Placeholder 5"/>
          <p:cNvSpPr>
            <a:spLocks noGrp="1"/>
          </p:cNvSpPr>
          <p:nvPr>
            <p:ph type="sldNum" sz="quarter" idx="12"/>
          </p:nvPr>
        </p:nvSpPr>
        <p:spPr/>
        <p:txBody>
          <a:bodyPr/>
          <a:lstStyle/>
          <a:p>
            <a:fld id="{E9934E2E-AA96-4515-B440-59CA1CB619DA}" type="slidenum">
              <a:rPr lang="en-US"/>
              <a:pPr/>
              <a:t>1</a:t>
            </a:fld>
            <a:endParaRPr lang="en-US"/>
          </a:p>
        </p:txBody>
      </p:sp>
      <p:sp>
        <p:nvSpPr>
          <p:cNvPr id="36866" name="Rectangle 2"/>
          <p:cNvSpPr>
            <a:spLocks noGrp="1" noChangeArrowheads="1"/>
          </p:cNvSpPr>
          <p:nvPr>
            <p:ph type="title"/>
          </p:nvPr>
        </p:nvSpPr>
        <p:spPr>
          <a:solidFill>
            <a:schemeClr val="bg1"/>
          </a:solidFill>
          <a:scene3d>
            <a:camera prst="legacyObliqueTopLeft"/>
            <a:lightRig rig="legacyFlat3" dir="t"/>
          </a:scene3d>
          <a:sp3d extrusionH="430200" prstMaterial="legacyMatte">
            <a:bevelT w="13500" h="13500" prst="angle"/>
            <a:bevelB w="13500" h="13500" prst="angle"/>
            <a:extrusionClr>
              <a:schemeClr val="bg1"/>
            </a:extrusionClr>
          </a:sp3d>
        </p:spPr>
        <p:txBody>
          <a:bodyPr>
            <a:flatTx/>
          </a:bodyPr>
          <a:lstStyle/>
          <a:p>
            <a:pPr algn="ctr"/>
            <a:r>
              <a:rPr lang="en-US" sz="3200" b="1" dirty="0" smtClean="0">
                <a:solidFill>
                  <a:schemeClr val="tx1"/>
                </a:solidFill>
              </a:rPr>
              <a:t>EXAMPLE, </a:t>
            </a:r>
            <a:r>
              <a:rPr lang="en-US" sz="3200" b="1" dirty="0">
                <a:solidFill>
                  <a:schemeClr val="tx1"/>
                </a:solidFill>
              </a:rPr>
              <a:t>Historical Weights, using Market Value Weights</a:t>
            </a:r>
          </a:p>
        </p:txBody>
      </p:sp>
      <p:sp>
        <p:nvSpPr>
          <p:cNvPr id="36867" name="Rectangle 3"/>
          <p:cNvSpPr>
            <a:spLocks noGrp="1" noChangeArrowheads="1"/>
          </p:cNvSpPr>
          <p:nvPr>
            <p:ph type="body" idx="1"/>
          </p:nvPr>
        </p:nvSpPr>
        <p:spPr>
          <a:xfrm>
            <a:off x="685800" y="1981200"/>
            <a:ext cx="7772400" cy="3124200"/>
          </a:xfrm>
          <a:ln w="38100">
            <a:solidFill>
              <a:schemeClr val="tx1"/>
            </a:solidFill>
          </a:ln>
        </p:spPr>
        <p:txBody>
          <a:bodyPr/>
          <a:lstStyle/>
          <a:p>
            <a:pPr>
              <a:buFont typeface="Monotype Sorts" pitchFamily="2" charset="2"/>
              <a:buNone/>
            </a:pPr>
            <a:r>
              <a:rPr lang="en-US" sz="2800"/>
              <a:t>In addition to the data from Ex. 10.7, assume that the security market prices are as follows:</a:t>
            </a:r>
          </a:p>
          <a:p>
            <a:endParaRPr lang="en-US" sz="2800"/>
          </a:p>
          <a:p>
            <a:r>
              <a:rPr lang="en-US" sz="2800"/>
              <a:t>Mortgage bonds = $1,100 per bond</a:t>
            </a:r>
          </a:p>
          <a:p>
            <a:r>
              <a:rPr lang="en-US" sz="2800"/>
              <a:t>Preferred stock = $90 per share</a:t>
            </a:r>
          </a:p>
          <a:p>
            <a:r>
              <a:rPr lang="en-US" sz="2800"/>
              <a:t>Common stock = $80 per share</a:t>
            </a:r>
          </a:p>
        </p:txBody>
      </p:sp>
      <p:sp>
        <p:nvSpPr>
          <p:cNvPr id="36868" name="AutoShape 4"/>
          <p:cNvSpPr>
            <a:spLocks noChangeArrowheads="1"/>
          </p:cNvSpPr>
          <p:nvPr/>
        </p:nvSpPr>
        <p:spPr bwMode="auto">
          <a:xfrm>
            <a:off x="1905000" y="990600"/>
            <a:ext cx="457200" cy="457200"/>
          </a:xfrm>
          <a:prstGeom prst="star5">
            <a:avLst/>
          </a:prstGeom>
          <a:solidFill>
            <a:srgbClr val="FC0128"/>
          </a:solidFill>
          <a:ln w="12700">
            <a:solidFill>
              <a:schemeClr val="tx1"/>
            </a:solidFill>
            <a:miter lim="800000"/>
            <a:headEnd/>
            <a:tailEnd/>
          </a:ln>
          <a:effectLst/>
        </p:spPr>
        <p:txBody>
          <a:bodyPr wrap="none" anchor="ctr"/>
          <a:lstStyle/>
          <a:p>
            <a:pPr algn="ctr"/>
            <a:endParaRPr lang="en-US" sz="2400">
              <a:solidFill>
                <a:schemeClr val="bg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10</a:t>
            </a:r>
          </a:p>
        </p:txBody>
      </p:sp>
      <p:sp>
        <p:nvSpPr>
          <p:cNvPr id="5" name="Slide Number Placeholder 5"/>
          <p:cNvSpPr>
            <a:spLocks noGrp="1"/>
          </p:cNvSpPr>
          <p:nvPr>
            <p:ph type="sldNum" sz="quarter" idx="12"/>
          </p:nvPr>
        </p:nvSpPr>
        <p:spPr/>
        <p:txBody>
          <a:bodyPr/>
          <a:lstStyle/>
          <a:p>
            <a:fld id="{8E59B150-F02D-4B46-8A00-2B7D49B813B7}" type="slidenum">
              <a:rPr lang="en-US"/>
              <a:pPr/>
              <a:t>10</a:t>
            </a:fld>
            <a:endParaRPr lang="en-US"/>
          </a:p>
        </p:txBody>
      </p:sp>
      <p:sp>
        <p:nvSpPr>
          <p:cNvPr id="53250" name="Rectangle 2"/>
          <p:cNvSpPr>
            <a:spLocks noGrp="1" noChangeArrowheads="1"/>
          </p:cNvSpPr>
          <p:nvPr>
            <p:ph type="title"/>
          </p:nvPr>
        </p:nvSpPr>
        <p:spPr>
          <a:xfrm>
            <a:off x="685800" y="152400"/>
            <a:ext cx="7772400" cy="1752600"/>
          </a:xfrm>
          <a:solidFill>
            <a:srgbClr val="CCFFCC"/>
          </a:solidFill>
          <a:scene3d>
            <a:camera prst="legacyObliqueBottomLeft"/>
            <a:lightRig rig="legacyFlat3" dir="t"/>
          </a:scene3d>
          <a:sp3d extrusionH="430200" prstMaterial="legacyMatte">
            <a:bevelT w="13500" h="13500" prst="angle"/>
            <a:bevelB w="13500" h="13500" prst="angle"/>
            <a:extrusionClr>
              <a:srgbClr val="CCFFCC"/>
            </a:extrusionClr>
          </a:sp3d>
        </p:spPr>
        <p:txBody>
          <a:bodyPr>
            <a:flatTx/>
          </a:bodyPr>
          <a:lstStyle/>
          <a:p>
            <a:pPr algn="ctr"/>
            <a:r>
              <a:rPr lang="en-US" sz="3200" b="1" dirty="0" smtClean="0">
                <a:solidFill>
                  <a:schemeClr val="tx1"/>
                </a:solidFill>
              </a:rPr>
              <a:t> </a:t>
            </a:r>
            <a:r>
              <a:rPr lang="en-US" sz="3200" b="1" dirty="0">
                <a:solidFill>
                  <a:schemeClr val="tx1"/>
                </a:solidFill>
              </a:rPr>
              <a:t>LEVEL OF FINANCING AND THE MARGINAL COST OF CAPITAL (MCC), continued</a:t>
            </a:r>
          </a:p>
        </p:txBody>
      </p:sp>
      <p:sp>
        <p:nvSpPr>
          <p:cNvPr id="53251" name="Rectangle 3"/>
          <p:cNvSpPr>
            <a:spLocks noGrp="1" noChangeArrowheads="1"/>
          </p:cNvSpPr>
          <p:nvPr>
            <p:ph type="body" idx="1"/>
          </p:nvPr>
        </p:nvSpPr>
        <p:spPr>
          <a:xfrm>
            <a:off x="685800" y="2133600"/>
            <a:ext cx="7772400" cy="4038600"/>
          </a:xfrm>
          <a:solidFill>
            <a:schemeClr val="bg1"/>
          </a:solidFill>
          <a:ln/>
          <a:scene3d>
            <a:camera prst="legacyObliqueBottomLeft"/>
            <a:lightRig rig="legacyFlat3" dir="t"/>
          </a:scene3d>
          <a:sp3d extrusionH="430200" prstMaterial="legacyMatte">
            <a:bevelT w="13500" h="13500" prst="angle"/>
            <a:bevelB w="13500" h="13500" prst="angle"/>
            <a:extrusionClr>
              <a:schemeClr val="accent1"/>
            </a:extrusionClr>
          </a:sp3d>
        </p:spPr>
        <p:txBody>
          <a:bodyPr>
            <a:flatTx/>
          </a:bodyPr>
          <a:lstStyle/>
          <a:p>
            <a:r>
              <a:rPr lang="en-US" sz="2400" b="1" dirty="0"/>
              <a:t>This schedule will be used in conjunction with the firm’s available investment opportunities schedule(IOS) in order to select the investments. </a:t>
            </a:r>
          </a:p>
          <a:p>
            <a:pPr>
              <a:lnSpc>
                <a:spcPct val="50000"/>
              </a:lnSpc>
            </a:pPr>
            <a:endParaRPr lang="en-US" sz="2400" b="1" dirty="0"/>
          </a:p>
          <a:p>
            <a:r>
              <a:rPr lang="en-US" sz="2400" b="1" dirty="0"/>
              <a:t>As long as a project’s </a:t>
            </a:r>
            <a:r>
              <a:rPr lang="en-US" sz="2400" b="1" dirty="0" smtClean="0"/>
              <a:t>MIRR </a:t>
            </a:r>
            <a:r>
              <a:rPr lang="en-US" sz="2400" b="1" dirty="0"/>
              <a:t>is greater than the marginal cost of new financing, the project should be accepted.</a:t>
            </a:r>
          </a:p>
          <a:p>
            <a:pPr>
              <a:lnSpc>
                <a:spcPct val="50000"/>
              </a:lnSpc>
            </a:pPr>
            <a:endParaRPr lang="en-US" sz="2400" b="1" dirty="0"/>
          </a:p>
          <a:p>
            <a:r>
              <a:rPr lang="en-US" sz="2400" b="1" dirty="0"/>
              <a:t>The point at which the IRR intersects the MCC gives the optimal capital budget.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10</a:t>
            </a:r>
          </a:p>
        </p:txBody>
      </p:sp>
      <p:sp>
        <p:nvSpPr>
          <p:cNvPr id="5" name="Slide Number Placeholder 5"/>
          <p:cNvSpPr>
            <a:spLocks noGrp="1"/>
          </p:cNvSpPr>
          <p:nvPr>
            <p:ph type="sldNum" sz="quarter" idx="12"/>
          </p:nvPr>
        </p:nvSpPr>
        <p:spPr/>
        <p:txBody>
          <a:bodyPr/>
          <a:lstStyle/>
          <a:p>
            <a:fld id="{B447E597-622C-4C12-88EA-D64AC4BE9650}" type="slidenum">
              <a:rPr lang="en-US"/>
              <a:pPr/>
              <a:t>11</a:t>
            </a:fld>
            <a:endParaRPr lang="en-US"/>
          </a:p>
        </p:txBody>
      </p:sp>
      <p:sp>
        <p:nvSpPr>
          <p:cNvPr id="54274" name="Rectangle 2"/>
          <p:cNvSpPr>
            <a:spLocks noGrp="1" noChangeArrowheads="1"/>
          </p:cNvSpPr>
          <p:nvPr>
            <p:ph type="title"/>
          </p:nvPr>
        </p:nvSpPr>
        <p:spPr>
          <a:xfrm>
            <a:off x="685800" y="381000"/>
            <a:ext cx="7772400" cy="1600200"/>
          </a:xfrm>
          <a:solidFill>
            <a:srgbClr val="FFFFCC"/>
          </a:solidFill>
          <a:scene3d>
            <a:camera prst="legacyObliqueTopLeft"/>
            <a:lightRig rig="legacyFlat3" dir="t"/>
          </a:scene3d>
          <a:sp3d extrusionH="430200" prstMaterial="legacyMatte">
            <a:bevelT w="13500" h="13500" prst="angle"/>
            <a:bevelB w="13500" h="13500" prst="angle"/>
            <a:extrusionClr>
              <a:srgbClr val="FFFFCC"/>
            </a:extrusionClr>
          </a:sp3d>
        </p:spPr>
        <p:txBody>
          <a:bodyPr>
            <a:flatTx/>
          </a:bodyPr>
          <a:lstStyle/>
          <a:p>
            <a:pPr algn="ctr"/>
            <a:r>
              <a:rPr lang="en-US" sz="3200" b="1" dirty="0" smtClean="0">
                <a:solidFill>
                  <a:schemeClr val="tx1"/>
                </a:solidFill>
              </a:rPr>
              <a:t>EXAMPLE, </a:t>
            </a:r>
            <a:r>
              <a:rPr lang="en-US" sz="3200" b="1" dirty="0">
                <a:solidFill>
                  <a:schemeClr val="tx1"/>
                </a:solidFill>
              </a:rPr>
              <a:t>LEVEL OF FINANCING AND THE MARGINAL COST OF CAPITAL (MCC)</a:t>
            </a:r>
          </a:p>
        </p:txBody>
      </p:sp>
      <p:sp>
        <p:nvSpPr>
          <p:cNvPr id="54275" name="Rectangle 3"/>
          <p:cNvSpPr>
            <a:spLocks noGrp="1" noChangeArrowheads="1"/>
          </p:cNvSpPr>
          <p:nvPr>
            <p:ph type="body" idx="1"/>
          </p:nvPr>
        </p:nvSpPr>
        <p:spPr>
          <a:xfrm>
            <a:off x="685800" y="2667000"/>
            <a:ext cx="7772400" cy="2590800"/>
          </a:xfrm>
          <a:solidFill>
            <a:schemeClr val="bg1"/>
          </a:solidFill>
          <a:scene3d>
            <a:camera prst="legacyObliqueTopLeft"/>
            <a:lightRig rig="legacyFlat3" dir="t"/>
          </a:scene3d>
          <a:sp3d extrusionH="430200" prstMaterial="legacyMatte">
            <a:bevelT w="13500" h="13500" prst="angle"/>
            <a:bevelB w="13500" h="13500" prst="angle"/>
            <a:extrusionClr>
              <a:schemeClr val="folHlink"/>
            </a:extrusionClr>
          </a:sp3d>
        </p:spPr>
        <p:txBody>
          <a:bodyPr>
            <a:flatTx/>
          </a:bodyPr>
          <a:lstStyle/>
          <a:p>
            <a:r>
              <a:rPr lang="en-US" sz="2800" b="1" dirty="0"/>
              <a:t>This example illustrates the procedure for determining a firm’s weighted cost of capital for each level of new financing and how a firm’s investment opportunity schedule (IOS) is related to its discount rate.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10</a:t>
            </a:r>
          </a:p>
        </p:txBody>
      </p:sp>
      <p:sp>
        <p:nvSpPr>
          <p:cNvPr id="6" name="Slide Number Placeholder 5"/>
          <p:cNvSpPr>
            <a:spLocks noGrp="1"/>
          </p:cNvSpPr>
          <p:nvPr>
            <p:ph type="sldNum" sz="quarter" idx="12"/>
          </p:nvPr>
        </p:nvSpPr>
        <p:spPr/>
        <p:txBody>
          <a:bodyPr/>
          <a:lstStyle/>
          <a:p>
            <a:fld id="{063F53CC-A72E-4CA4-B7BA-C516E1A51F73}" type="slidenum">
              <a:rPr lang="en-US"/>
              <a:pPr/>
              <a:t>12</a:t>
            </a:fld>
            <a:endParaRPr lang="en-US"/>
          </a:p>
        </p:txBody>
      </p:sp>
      <p:sp>
        <p:nvSpPr>
          <p:cNvPr id="55298" name="Rectangle 2"/>
          <p:cNvSpPr>
            <a:spLocks noGrp="1" noChangeArrowheads="1"/>
          </p:cNvSpPr>
          <p:nvPr>
            <p:ph type="title"/>
          </p:nvPr>
        </p:nvSpPr>
        <p:spPr>
          <a:xfrm>
            <a:off x="609600" y="228600"/>
            <a:ext cx="7772400" cy="1600200"/>
          </a:xfrm>
          <a:solidFill>
            <a:schemeClr val="bg1"/>
          </a:solidFill>
          <a:scene3d>
            <a:camera prst="legacyObliqueBottomLeft"/>
            <a:lightRig rig="legacyFlat3" dir="t"/>
          </a:scene3d>
          <a:sp3d extrusionH="430200" prstMaterial="legacyMatte">
            <a:bevelT w="13500" h="13500" prst="angle"/>
            <a:bevelB w="13500" h="13500" prst="angle"/>
            <a:extrusionClr>
              <a:schemeClr val="folHlink"/>
            </a:extrusionClr>
          </a:sp3d>
        </p:spPr>
        <p:txBody>
          <a:bodyPr>
            <a:flatTx/>
          </a:bodyPr>
          <a:lstStyle/>
          <a:p>
            <a:pPr algn="ctr"/>
            <a:r>
              <a:rPr lang="en-US" sz="3200" b="1" dirty="0" smtClean="0">
                <a:solidFill>
                  <a:schemeClr val="tx1"/>
                </a:solidFill>
              </a:rPr>
              <a:t>EXAMPLE, </a:t>
            </a:r>
            <a:r>
              <a:rPr lang="en-US" sz="3200" b="1" dirty="0">
                <a:solidFill>
                  <a:schemeClr val="tx1"/>
                </a:solidFill>
              </a:rPr>
              <a:t>LEVEL OF FINANCING AND THE MARGINAL COST OF CAPITAL (MCC), continued</a:t>
            </a:r>
          </a:p>
        </p:txBody>
      </p:sp>
      <p:sp>
        <p:nvSpPr>
          <p:cNvPr id="55299" name="Rectangle 3"/>
          <p:cNvSpPr>
            <a:spLocks noGrp="1" noChangeArrowheads="1"/>
          </p:cNvSpPr>
          <p:nvPr>
            <p:ph type="body" idx="1"/>
          </p:nvPr>
        </p:nvSpPr>
        <p:spPr>
          <a:xfrm>
            <a:off x="685800" y="2362200"/>
            <a:ext cx="7772400" cy="3733800"/>
          </a:xfrm>
          <a:ln w="38100">
            <a:solidFill>
              <a:schemeClr val="tx1"/>
            </a:solidFill>
          </a:ln>
        </p:spPr>
        <p:txBody>
          <a:bodyPr/>
          <a:lstStyle/>
          <a:p>
            <a:r>
              <a:rPr lang="en-US" sz="2400" b="1"/>
              <a:t>A firm is contemplating three investment projects, A, B, and C, whose initial cash  outlays and expected MIRR are shown below.  IOS for these projects is:</a:t>
            </a:r>
          </a:p>
        </p:txBody>
      </p:sp>
      <p:graphicFrame>
        <p:nvGraphicFramePr>
          <p:cNvPr id="55300" name="Object 4"/>
          <p:cNvGraphicFramePr>
            <a:graphicFrameLocks noChangeAspect="1"/>
          </p:cNvGraphicFramePr>
          <p:nvPr/>
        </p:nvGraphicFramePr>
        <p:xfrm>
          <a:off x="1447800" y="3962400"/>
          <a:ext cx="5867400" cy="1938338"/>
        </p:xfrm>
        <a:graphic>
          <a:graphicData uri="http://schemas.openxmlformats.org/presentationml/2006/ole">
            <p:oleObj spid="_x0000_s5126" name="Worksheet" r:id="rId3" imgW="2186280" imgH="733320" progId="Excel.Sheet.8">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10</a:t>
            </a:r>
          </a:p>
        </p:txBody>
      </p:sp>
      <p:sp>
        <p:nvSpPr>
          <p:cNvPr id="5" name="Slide Number Placeholder 5"/>
          <p:cNvSpPr>
            <a:spLocks noGrp="1"/>
          </p:cNvSpPr>
          <p:nvPr>
            <p:ph type="sldNum" sz="quarter" idx="12"/>
          </p:nvPr>
        </p:nvSpPr>
        <p:spPr/>
        <p:txBody>
          <a:bodyPr/>
          <a:lstStyle/>
          <a:p>
            <a:fld id="{FFB0B5D0-61BA-498B-B86C-A4CB78AD8DCF}" type="slidenum">
              <a:rPr lang="en-US"/>
              <a:pPr/>
              <a:t>13</a:t>
            </a:fld>
            <a:endParaRPr lang="en-US"/>
          </a:p>
        </p:txBody>
      </p:sp>
      <p:sp>
        <p:nvSpPr>
          <p:cNvPr id="41986" name="Rectangle 2"/>
          <p:cNvSpPr>
            <a:spLocks noGrp="1" noChangeArrowheads="1"/>
          </p:cNvSpPr>
          <p:nvPr>
            <p:ph type="title"/>
          </p:nvPr>
        </p:nvSpPr>
        <p:spPr>
          <a:xfrm>
            <a:off x="609600" y="228600"/>
            <a:ext cx="7772400" cy="1600200"/>
          </a:xfrm>
          <a:solidFill>
            <a:schemeClr val="bg1"/>
          </a:solidFill>
          <a:scene3d>
            <a:camera prst="legacyObliqueTopRight"/>
            <a:lightRig rig="legacyFlat3" dir="b"/>
          </a:scene3d>
          <a:sp3d extrusionH="430200" prstMaterial="legacyMatte">
            <a:bevelT w="13500" h="13500" prst="angle"/>
            <a:bevelB w="13500" h="13500" prst="angle"/>
            <a:extrusionClr>
              <a:srgbClr val="FF9966"/>
            </a:extrusionClr>
          </a:sp3d>
        </p:spPr>
        <p:txBody>
          <a:bodyPr>
            <a:flatTx/>
          </a:bodyPr>
          <a:lstStyle/>
          <a:p>
            <a:pPr algn="ctr"/>
            <a:r>
              <a:rPr lang="en-US" sz="3200" b="1" dirty="0" smtClean="0">
                <a:solidFill>
                  <a:schemeClr val="tx1"/>
                </a:solidFill>
              </a:rPr>
              <a:t>EXAMPLE, </a:t>
            </a:r>
            <a:r>
              <a:rPr lang="en-US" sz="3200" b="1" dirty="0">
                <a:solidFill>
                  <a:schemeClr val="tx1"/>
                </a:solidFill>
              </a:rPr>
              <a:t>LEVEL OF FINANCING AND THE MARGINAL COST OF CAPITAL (MCC), continued</a:t>
            </a:r>
          </a:p>
        </p:txBody>
      </p:sp>
      <p:sp>
        <p:nvSpPr>
          <p:cNvPr id="41987" name="Rectangle 3"/>
          <p:cNvSpPr>
            <a:spLocks noGrp="1" noChangeArrowheads="1"/>
          </p:cNvSpPr>
          <p:nvPr>
            <p:ph type="body" idx="1"/>
          </p:nvPr>
        </p:nvSpPr>
        <p:spPr>
          <a:xfrm>
            <a:off x="685800" y="1981200"/>
            <a:ext cx="7772400" cy="4191000"/>
          </a:xfrm>
          <a:solidFill>
            <a:srgbClr val="66CCFF"/>
          </a:solidFill>
          <a:ln w="38100">
            <a:solidFill>
              <a:schemeClr val="tx1"/>
            </a:solidFill>
          </a:ln>
        </p:spPr>
        <p:txBody>
          <a:bodyPr>
            <a:normAutofit lnSpcReduction="10000"/>
          </a:bodyPr>
          <a:lstStyle/>
          <a:p>
            <a:pPr>
              <a:lnSpc>
                <a:spcPct val="90000"/>
              </a:lnSpc>
            </a:pPr>
            <a:r>
              <a:rPr lang="en-US" b="1" dirty="0"/>
              <a:t>If these projects are accepted, the financing will consist of 50% debt and 50% common stock.</a:t>
            </a:r>
          </a:p>
          <a:p>
            <a:pPr>
              <a:lnSpc>
                <a:spcPct val="90000"/>
              </a:lnSpc>
            </a:pPr>
            <a:r>
              <a:rPr lang="en-US" b="1" dirty="0"/>
              <a:t>The firm should have $1.8 million in earnings available for reinvestment (internal retained earnings).</a:t>
            </a:r>
          </a:p>
          <a:p>
            <a:pPr>
              <a:lnSpc>
                <a:spcPct val="90000"/>
              </a:lnSpc>
            </a:pPr>
            <a:r>
              <a:rPr lang="en-US" b="1" dirty="0"/>
              <a:t>The firm will consider only the effects of increases in the cost of common stock on its marginal cost of capital.</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10</a:t>
            </a:r>
          </a:p>
        </p:txBody>
      </p:sp>
      <p:sp>
        <p:nvSpPr>
          <p:cNvPr id="6" name="Slide Number Placeholder 5"/>
          <p:cNvSpPr>
            <a:spLocks noGrp="1"/>
          </p:cNvSpPr>
          <p:nvPr>
            <p:ph type="sldNum" sz="quarter" idx="12"/>
          </p:nvPr>
        </p:nvSpPr>
        <p:spPr/>
        <p:txBody>
          <a:bodyPr/>
          <a:lstStyle/>
          <a:p>
            <a:fld id="{7AF39EFC-D034-49AF-840F-24EDF1CFED21}" type="slidenum">
              <a:rPr lang="en-US"/>
              <a:pPr/>
              <a:t>14</a:t>
            </a:fld>
            <a:endParaRPr lang="en-US"/>
          </a:p>
        </p:txBody>
      </p:sp>
      <p:sp>
        <p:nvSpPr>
          <p:cNvPr id="66562" name="Rectangle 2"/>
          <p:cNvSpPr>
            <a:spLocks noGrp="1" noChangeArrowheads="1"/>
          </p:cNvSpPr>
          <p:nvPr>
            <p:ph type="title"/>
          </p:nvPr>
        </p:nvSpPr>
        <p:spPr>
          <a:xfrm>
            <a:off x="838200" y="457200"/>
            <a:ext cx="7772400" cy="1524000"/>
          </a:xfrm>
          <a:solidFill>
            <a:schemeClr val="bg1"/>
          </a:solidFill>
          <a:scene3d>
            <a:camera prst="legacyObliqueBottomLeft"/>
            <a:lightRig rig="legacyFlat3" dir="t"/>
          </a:scene3d>
          <a:sp3d extrusionH="430200" prstMaterial="legacyMatte">
            <a:bevelT w="13500" h="13500" prst="angle"/>
            <a:bevelB w="13500" h="13500" prst="angle"/>
            <a:extrusionClr>
              <a:srgbClr val="66CCFF"/>
            </a:extrusionClr>
          </a:sp3d>
        </p:spPr>
        <p:txBody>
          <a:bodyPr>
            <a:normAutofit fontScale="90000"/>
            <a:flatTx/>
          </a:bodyPr>
          <a:lstStyle/>
          <a:p>
            <a:pPr algn="ctr"/>
            <a:r>
              <a:rPr lang="en-US" sz="3200" b="1" dirty="0" smtClean="0">
                <a:solidFill>
                  <a:schemeClr val="tx1"/>
                </a:solidFill>
              </a:rPr>
              <a:t>EXAMPLE, </a:t>
            </a:r>
            <a:r>
              <a:rPr lang="en-US" sz="3200" b="1" dirty="0">
                <a:solidFill>
                  <a:schemeClr val="tx1"/>
                </a:solidFill>
              </a:rPr>
              <a:t>LEVEL OF FINANCING AND THE MARGINAL COST OF CAPITAL (MCC), continued</a:t>
            </a:r>
          </a:p>
        </p:txBody>
      </p:sp>
      <p:sp>
        <p:nvSpPr>
          <p:cNvPr id="66563" name="Rectangle 3"/>
          <p:cNvSpPr>
            <a:spLocks noGrp="1" noChangeArrowheads="1"/>
          </p:cNvSpPr>
          <p:nvPr>
            <p:ph type="body" idx="1"/>
          </p:nvPr>
        </p:nvSpPr>
        <p:spPr>
          <a:xfrm>
            <a:off x="685800" y="2133600"/>
            <a:ext cx="7772400" cy="3581400"/>
          </a:xfrm>
          <a:solidFill>
            <a:schemeClr val="bg1"/>
          </a:solidFill>
          <a:ln w="38100">
            <a:solidFill>
              <a:schemeClr val="tx1"/>
            </a:solidFill>
          </a:ln>
        </p:spPr>
        <p:txBody>
          <a:bodyPr/>
          <a:lstStyle/>
          <a:p>
            <a:r>
              <a:rPr lang="en-US" sz="2800" dirty="0"/>
              <a:t>(1) The costs of capital for each source of financing have been computed and are:</a:t>
            </a:r>
          </a:p>
        </p:txBody>
      </p:sp>
      <p:graphicFrame>
        <p:nvGraphicFramePr>
          <p:cNvPr id="66564" name="Object 4"/>
          <p:cNvGraphicFramePr>
            <a:graphicFrameLocks noChangeAspect="1"/>
          </p:cNvGraphicFramePr>
          <p:nvPr/>
        </p:nvGraphicFramePr>
        <p:xfrm>
          <a:off x="1752600" y="3429000"/>
          <a:ext cx="5257800" cy="1668463"/>
        </p:xfrm>
        <a:graphic>
          <a:graphicData uri="http://schemas.openxmlformats.org/presentationml/2006/ole">
            <p:oleObj spid="_x0000_s6150" name="Worksheet" r:id="rId3" imgW="2202120" imgH="732600" progId="Excel.Sheet.8">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US"/>
              <a:t>10</a:t>
            </a:r>
          </a:p>
        </p:txBody>
      </p:sp>
      <p:sp>
        <p:nvSpPr>
          <p:cNvPr id="7" name="Slide Number Placeholder 5"/>
          <p:cNvSpPr>
            <a:spLocks noGrp="1"/>
          </p:cNvSpPr>
          <p:nvPr>
            <p:ph type="sldNum" sz="quarter" idx="12"/>
          </p:nvPr>
        </p:nvSpPr>
        <p:spPr/>
        <p:txBody>
          <a:bodyPr/>
          <a:lstStyle/>
          <a:p>
            <a:fld id="{0EE37F89-1556-4626-9FF8-D7BD292C486B}" type="slidenum">
              <a:rPr lang="en-US"/>
              <a:pPr/>
              <a:t>15</a:t>
            </a:fld>
            <a:endParaRPr lang="en-US"/>
          </a:p>
        </p:txBody>
      </p:sp>
      <p:sp>
        <p:nvSpPr>
          <p:cNvPr id="67586" name="Rectangle 2"/>
          <p:cNvSpPr>
            <a:spLocks noGrp="1" noChangeArrowheads="1"/>
          </p:cNvSpPr>
          <p:nvPr>
            <p:ph type="title"/>
          </p:nvPr>
        </p:nvSpPr>
        <p:spPr>
          <a:xfrm>
            <a:off x="685800" y="152400"/>
            <a:ext cx="7772400" cy="1600200"/>
          </a:xfrm>
          <a:solidFill>
            <a:schemeClr val="bg1"/>
          </a:solidFill>
          <a:scene3d>
            <a:camera prst="legacyObliqueBottomLeft"/>
            <a:lightRig rig="legacyFlat3" dir="t"/>
          </a:scene3d>
          <a:sp3d extrusionH="430200" prstMaterial="legacyMatte">
            <a:bevelT w="13500" h="13500" prst="angle"/>
            <a:bevelB w="13500" h="13500" prst="angle"/>
            <a:extrusionClr>
              <a:schemeClr val="accent1"/>
            </a:extrusionClr>
          </a:sp3d>
        </p:spPr>
        <p:txBody>
          <a:bodyPr>
            <a:flatTx/>
          </a:bodyPr>
          <a:lstStyle/>
          <a:p>
            <a:pPr algn="ctr"/>
            <a:r>
              <a:rPr lang="en-US" sz="3200" b="1" dirty="0" smtClean="0">
                <a:solidFill>
                  <a:schemeClr val="tx1"/>
                </a:solidFill>
              </a:rPr>
              <a:t>EXAMPLE, </a:t>
            </a:r>
            <a:r>
              <a:rPr lang="en-US" sz="3200" b="1" dirty="0">
                <a:solidFill>
                  <a:schemeClr val="tx1"/>
                </a:solidFill>
              </a:rPr>
              <a:t>LEVEL OF FINANCING AND THE MARGINAL COST OF CAPITAL (MCC), continued</a:t>
            </a:r>
          </a:p>
        </p:txBody>
      </p:sp>
      <p:sp>
        <p:nvSpPr>
          <p:cNvPr id="67587" name="Rectangle 3"/>
          <p:cNvSpPr>
            <a:spLocks noGrp="1" noChangeArrowheads="1"/>
          </p:cNvSpPr>
          <p:nvPr>
            <p:ph type="body" idx="1"/>
          </p:nvPr>
        </p:nvSpPr>
        <p:spPr>
          <a:xfrm>
            <a:off x="457200" y="1905000"/>
            <a:ext cx="8229600" cy="4525963"/>
          </a:xfrm>
        </p:spPr>
        <p:txBody>
          <a:bodyPr/>
          <a:lstStyle/>
          <a:p>
            <a:r>
              <a:rPr lang="en-US" sz="2800" dirty="0"/>
              <a:t>If the firm uses only internally generated common stock, the weighted cost of capital is:</a:t>
            </a:r>
          </a:p>
          <a:p>
            <a:pPr>
              <a:buFont typeface="Monotype Sorts" pitchFamily="2" charset="2"/>
              <a:buNone/>
            </a:pPr>
            <a:endParaRPr lang="en-US" sz="2800" dirty="0"/>
          </a:p>
          <a:p>
            <a:pPr>
              <a:buFont typeface="Monotype Sorts" pitchFamily="2" charset="2"/>
              <a:buNone/>
            </a:pPr>
            <a:endParaRPr lang="en-US" sz="2800" dirty="0"/>
          </a:p>
        </p:txBody>
      </p:sp>
      <p:graphicFrame>
        <p:nvGraphicFramePr>
          <p:cNvPr id="67588" name="Object 4"/>
          <p:cNvGraphicFramePr>
            <a:graphicFrameLocks noChangeAspect="1"/>
          </p:cNvGraphicFramePr>
          <p:nvPr/>
        </p:nvGraphicFramePr>
        <p:xfrm>
          <a:off x="838200" y="3505200"/>
          <a:ext cx="1017588" cy="579438"/>
        </p:xfrm>
        <a:graphic>
          <a:graphicData uri="http://schemas.openxmlformats.org/presentationml/2006/ole">
            <p:oleObj spid="_x0000_s7174" name="Equation" r:id="rId3" imgW="647419" imgH="266584" progId="Equation.2">
              <p:embed/>
            </p:oleObj>
          </a:graphicData>
        </a:graphic>
      </p:graphicFrame>
      <p:sp>
        <p:nvSpPr>
          <p:cNvPr id="67589" name="Rectangle 5"/>
          <p:cNvSpPr>
            <a:spLocks noChangeArrowheads="1"/>
          </p:cNvSpPr>
          <p:nvPr/>
        </p:nvSpPr>
        <p:spPr bwMode="auto">
          <a:xfrm>
            <a:off x="1981200" y="3352800"/>
            <a:ext cx="7162800" cy="1971675"/>
          </a:xfrm>
          <a:prstGeom prst="rect">
            <a:avLst/>
          </a:prstGeom>
          <a:noFill/>
          <a:ln w="9525">
            <a:noFill/>
            <a:miter lim="800000"/>
            <a:headEnd/>
            <a:tailEnd/>
          </a:ln>
          <a:effectLst/>
        </p:spPr>
        <p:txBody>
          <a:bodyPr>
            <a:spAutoFit/>
          </a:bodyPr>
          <a:lstStyle/>
          <a:p>
            <a:r>
              <a:rPr lang="en-US" sz="2800"/>
              <a:t>percentage of the total capital structure supplied by each source of capital</a:t>
            </a:r>
          </a:p>
          <a:p>
            <a:pPr>
              <a:lnSpc>
                <a:spcPct val="40000"/>
              </a:lnSpc>
            </a:pPr>
            <a:endParaRPr lang="en-US" sz="2800"/>
          </a:p>
          <a:p>
            <a:r>
              <a:rPr lang="en-US" sz="2800"/>
              <a:t>                          X  </a:t>
            </a:r>
          </a:p>
          <a:p>
            <a:r>
              <a:rPr lang="en-US" sz="2800"/>
              <a:t>cost of capital for each source</a:t>
            </a:r>
            <a:endParaRPr lang="en-US" sz="200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10</a:t>
            </a:r>
          </a:p>
        </p:txBody>
      </p:sp>
      <p:sp>
        <p:nvSpPr>
          <p:cNvPr id="5" name="Slide Number Placeholder 5"/>
          <p:cNvSpPr>
            <a:spLocks noGrp="1"/>
          </p:cNvSpPr>
          <p:nvPr>
            <p:ph type="sldNum" sz="quarter" idx="12"/>
          </p:nvPr>
        </p:nvSpPr>
        <p:spPr/>
        <p:txBody>
          <a:bodyPr/>
          <a:lstStyle/>
          <a:p>
            <a:fld id="{71EED1F8-8282-4EF3-A24F-F7E0F131965F}" type="slidenum">
              <a:rPr lang="en-US"/>
              <a:pPr/>
              <a:t>16</a:t>
            </a:fld>
            <a:endParaRPr lang="en-US"/>
          </a:p>
        </p:txBody>
      </p:sp>
      <p:sp>
        <p:nvSpPr>
          <p:cNvPr id="68610" name="Rectangle 2"/>
          <p:cNvSpPr>
            <a:spLocks noGrp="1" noChangeArrowheads="1"/>
          </p:cNvSpPr>
          <p:nvPr>
            <p:ph type="title"/>
          </p:nvPr>
        </p:nvSpPr>
        <p:spPr>
          <a:xfrm>
            <a:off x="685800" y="228600"/>
            <a:ext cx="7772400" cy="1600200"/>
          </a:xfrm>
          <a:solidFill>
            <a:schemeClr val="bg1"/>
          </a:solidFill>
          <a:ln/>
          <a:scene3d>
            <a:camera prst="legacyObliqueBottomLeft"/>
            <a:lightRig rig="legacyFlat3" dir="t"/>
          </a:scene3d>
          <a:sp3d extrusionH="430200" prstMaterial="legacyMatte">
            <a:bevelT w="13500" h="13500" prst="angle"/>
            <a:bevelB w="13500" h="13500" prst="angle"/>
            <a:extrusionClr>
              <a:srgbClr val="FF9966"/>
            </a:extrusionClr>
          </a:sp3d>
        </p:spPr>
        <p:txBody>
          <a:bodyPr>
            <a:flatTx/>
          </a:bodyPr>
          <a:lstStyle/>
          <a:p>
            <a:pPr algn="ctr"/>
            <a:r>
              <a:rPr lang="en-US" sz="3200" b="1" dirty="0" smtClean="0">
                <a:solidFill>
                  <a:schemeClr val="tx1"/>
                </a:solidFill>
              </a:rPr>
              <a:t>EXAMPLE, </a:t>
            </a:r>
            <a:r>
              <a:rPr lang="en-US" sz="3200" b="1" dirty="0">
                <a:solidFill>
                  <a:schemeClr val="tx1"/>
                </a:solidFill>
              </a:rPr>
              <a:t>LEVEL OF FINANCING AND THE MARGINAL COST OF CAPITAL (MCC), continued</a:t>
            </a:r>
          </a:p>
        </p:txBody>
      </p:sp>
      <p:sp>
        <p:nvSpPr>
          <p:cNvPr id="68611" name="Rectangle 3"/>
          <p:cNvSpPr>
            <a:spLocks noGrp="1" noChangeArrowheads="1"/>
          </p:cNvSpPr>
          <p:nvPr>
            <p:ph type="body" idx="1"/>
          </p:nvPr>
        </p:nvSpPr>
        <p:spPr>
          <a:xfrm>
            <a:off x="685800" y="2362200"/>
            <a:ext cx="7772400" cy="3810000"/>
          </a:xfrm>
          <a:solidFill>
            <a:schemeClr val="bg1"/>
          </a:solidFill>
          <a:ln w="38100">
            <a:solidFill>
              <a:schemeClr val="tx1"/>
            </a:solidFill>
          </a:ln>
        </p:spPr>
        <p:txBody>
          <a:bodyPr>
            <a:normAutofit lnSpcReduction="10000"/>
          </a:bodyPr>
          <a:lstStyle/>
          <a:p>
            <a:pPr>
              <a:lnSpc>
                <a:spcPct val="90000"/>
              </a:lnSpc>
            </a:pPr>
            <a:r>
              <a:rPr lang="en-US" sz="2800" dirty="0"/>
              <a:t>In this case the capital structure is composed of 50% debt and 50% internally generated common stock.  Thus,</a:t>
            </a:r>
          </a:p>
          <a:p>
            <a:pPr>
              <a:lnSpc>
                <a:spcPct val="120000"/>
              </a:lnSpc>
              <a:buFont typeface="Monotype Sorts" pitchFamily="2" charset="2"/>
              <a:buNone/>
            </a:pPr>
            <a:r>
              <a:rPr lang="en-US" sz="2800" dirty="0"/>
              <a:t>             </a:t>
            </a:r>
            <a:r>
              <a:rPr lang="en-US" sz="2800" dirty="0" smtClean="0"/>
              <a:t>k</a:t>
            </a:r>
            <a:r>
              <a:rPr lang="en-US" sz="2800" baseline="-25000" dirty="0" smtClean="0"/>
              <a:t>a</a:t>
            </a:r>
            <a:r>
              <a:rPr lang="en-US" sz="2800" dirty="0" smtClean="0"/>
              <a:t> </a:t>
            </a:r>
            <a:r>
              <a:rPr lang="en-US" sz="2800" dirty="0"/>
              <a:t>= (0.5)5% + (0.5)15% = 10%</a:t>
            </a:r>
          </a:p>
          <a:p>
            <a:pPr>
              <a:lnSpc>
                <a:spcPct val="80000"/>
              </a:lnSpc>
            </a:pPr>
            <a:endParaRPr lang="en-US" sz="2800" dirty="0"/>
          </a:p>
          <a:p>
            <a:pPr>
              <a:lnSpc>
                <a:spcPct val="90000"/>
              </a:lnSpc>
            </a:pPr>
            <a:r>
              <a:rPr lang="en-US" sz="2800" dirty="0"/>
              <a:t>If the firm uses only new common stock, the weighted cost of capital is:</a:t>
            </a:r>
          </a:p>
          <a:p>
            <a:pPr>
              <a:lnSpc>
                <a:spcPct val="150000"/>
              </a:lnSpc>
              <a:buFont typeface="Monotype Sorts" pitchFamily="2" charset="2"/>
              <a:buNone/>
            </a:pPr>
            <a:r>
              <a:rPr lang="en-US" sz="2800" dirty="0"/>
              <a:t>              </a:t>
            </a:r>
            <a:r>
              <a:rPr lang="en-US" sz="2800" b="1" dirty="0" smtClean="0"/>
              <a:t>k</a:t>
            </a:r>
            <a:r>
              <a:rPr lang="en-US" sz="2800" b="1" baseline="-25000" dirty="0"/>
              <a:t>a</a:t>
            </a:r>
            <a:r>
              <a:rPr lang="en-US" sz="2800" b="1" dirty="0" smtClean="0"/>
              <a:t> </a:t>
            </a:r>
            <a:r>
              <a:rPr lang="en-US" sz="2800" b="1" dirty="0"/>
              <a:t>= (0.5)5% + (0.5)19% = 12%</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10</a:t>
            </a:r>
          </a:p>
        </p:txBody>
      </p:sp>
      <p:sp>
        <p:nvSpPr>
          <p:cNvPr id="6" name="Slide Number Placeholder 5"/>
          <p:cNvSpPr>
            <a:spLocks noGrp="1"/>
          </p:cNvSpPr>
          <p:nvPr>
            <p:ph type="sldNum" sz="quarter" idx="12"/>
          </p:nvPr>
        </p:nvSpPr>
        <p:spPr/>
        <p:txBody>
          <a:bodyPr/>
          <a:lstStyle/>
          <a:p>
            <a:fld id="{E14CAEAB-0266-4639-AC48-437F0CDE36EF}" type="slidenum">
              <a:rPr lang="en-US"/>
              <a:pPr/>
              <a:t>17</a:t>
            </a:fld>
            <a:endParaRPr lang="en-US"/>
          </a:p>
        </p:txBody>
      </p:sp>
      <p:sp>
        <p:nvSpPr>
          <p:cNvPr id="69634" name="Rectangle 2"/>
          <p:cNvSpPr>
            <a:spLocks noGrp="1" noChangeArrowheads="1"/>
          </p:cNvSpPr>
          <p:nvPr>
            <p:ph type="title"/>
          </p:nvPr>
        </p:nvSpPr>
        <p:spPr>
          <a:xfrm>
            <a:off x="685800" y="228600"/>
            <a:ext cx="7772400" cy="1371600"/>
          </a:xfrm>
          <a:solidFill>
            <a:schemeClr val="bg1"/>
          </a:solidFill>
          <a:scene3d>
            <a:camera prst="legacyObliqueBottomLeft"/>
            <a:lightRig rig="legacyFlat3" dir="t"/>
          </a:scene3d>
          <a:sp3d extrusionH="430200" prstMaterial="legacyMatte">
            <a:bevelT w="13500" h="13500" prst="angle"/>
            <a:bevelB w="13500" h="13500" prst="angle"/>
            <a:extrusionClr>
              <a:schemeClr val="accent2"/>
            </a:extrusionClr>
          </a:sp3d>
        </p:spPr>
        <p:txBody>
          <a:bodyPr>
            <a:flatTx/>
          </a:bodyPr>
          <a:lstStyle/>
          <a:p>
            <a:pPr algn="ctr"/>
            <a:r>
              <a:rPr lang="en-US" sz="2800" b="1" dirty="0" smtClean="0">
                <a:solidFill>
                  <a:schemeClr val="tx1"/>
                </a:solidFill>
              </a:rPr>
              <a:t>EXAMPLE, </a:t>
            </a:r>
            <a:r>
              <a:rPr lang="en-US" sz="2800" b="1" dirty="0">
                <a:solidFill>
                  <a:schemeClr val="tx1"/>
                </a:solidFill>
              </a:rPr>
              <a:t>LEVEL OF FINANCING AND THE MARGINAL COST OF CAPITAL (MCC), continued</a:t>
            </a:r>
          </a:p>
        </p:txBody>
      </p:sp>
      <p:sp>
        <p:nvSpPr>
          <p:cNvPr id="69635" name="Rectangle 3"/>
          <p:cNvSpPr>
            <a:spLocks noGrp="1" noChangeArrowheads="1"/>
          </p:cNvSpPr>
          <p:nvPr>
            <p:ph type="body" idx="1"/>
          </p:nvPr>
        </p:nvSpPr>
        <p:spPr>
          <a:xfrm>
            <a:off x="304800" y="1828800"/>
            <a:ext cx="8610600" cy="4343400"/>
          </a:xfrm>
          <a:ln w="38100">
            <a:solidFill>
              <a:schemeClr val="tx1"/>
            </a:solidFill>
          </a:ln>
        </p:spPr>
        <p:txBody>
          <a:bodyPr/>
          <a:lstStyle/>
          <a:p>
            <a:r>
              <a:rPr lang="en-US" sz="2800"/>
              <a:t>This can be seen in chart form:</a:t>
            </a:r>
          </a:p>
        </p:txBody>
      </p:sp>
      <p:graphicFrame>
        <p:nvGraphicFramePr>
          <p:cNvPr id="69636" name="Object 4"/>
          <p:cNvGraphicFramePr>
            <a:graphicFrameLocks noChangeAspect="1"/>
          </p:cNvGraphicFramePr>
          <p:nvPr/>
        </p:nvGraphicFramePr>
        <p:xfrm>
          <a:off x="457200" y="2590800"/>
          <a:ext cx="8396288" cy="3600450"/>
        </p:xfrm>
        <a:graphic>
          <a:graphicData uri="http://schemas.openxmlformats.org/presentationml/2006/ole">
            <p:oleObj spid="_x0000_s8198" name="Worksheet" r:id="rId3" imgW="4160479" imgH="1691748" progId="Excel.Sheet.8">
              <p:embed/>
            </p:oleObj>
          </a:graphicData>
        </a:graphic>
      </p:graphicFrame>
      <p:pic>
        <p:nvPicPr>
          <p:cNvPr id="7" name="Picture 2" descr="http://upload.wikimedia.org/wikipedia/en/8/87/Old-style_Stop_Sign(MUTCD).png">
            <a:hlinkClick r:id="rId4"/>
          </p:cNvPr>
          <p:cNvPicPr>
            <a:picLocks noChangeAspect="1" noChangeArrowheads="1"/>
          </p:cNvPicPr>
          <p:nvPr/>
        </p:nvPicPr>
        <p:blipFill>
          <a:blip r:embed="rId5" cstate="print"/>
          <a:srcRect/>
          <a:stretch>
            <a:fillRect/>
          </a:stretch>
        </p:blipFill>
        <p:spPr bwMode="auto">
          <a:xfrm>
            <a:off x="533400" y="5486400"/>
            <a:ext cx="1371600" cy="137160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US"/>
              <a:t>10</a:t>
            </a:r>
          </a:p>
        </p:txBody>
      </p:sp>
      <p:sp>
        <p:nvSpPr>
          <p:cNvPr id="7" name="Slide Number Placeholder 5"/>
          <p:cNvSpPr>
            <a:spLocks noGrp="1"/>
          </p:cNvSpPr>
          <p:nvPr>
            <p:ph type="sldNum" sz="quarter" idx="12"/>
          </p:nvPr>
        </p:nvSpPr>
        <p:spPr/>
        <p:txBody>
          <a:bodyPr/>
          <a:lstStyle/>
          <a:p>
            <a:fld id="{7458FBD6-C8A9-47D5-95D3-45351068C3DB}" type="slidenum">
              <a:rPr lang="en-US"/>
              <a:pPr/>
              <a:t>18</a:t>
            </a:fld>
            <a:endParaRPr lang="en-US"/>
          </a:p>
        </p:txBody>
      </p:sp>
      <p:sp>
        <p:nvSpPr>
          <p:cNvPr id="70658" name="Rectangle 2"/>
          <p:cNvSpPr>
            <a:spLocks noGrp="1" noChangeArrowheads="1"/>
          </p:cNvSpPr>
          <p:nvPr>
            <p:ph type="title"/>
          </p:nvPr>
        </p:nvSpPr>
        <p:spPr>
          <a:xfrm>
            <a:off x="685800" y="304800"/>
            <a:ext cx="7772400" cy="1600200"/>
          </a:xfrm>
          <a:solidFill>
            <a:schemeClr val="bg1"/>
          </a:solidFill>
          <a:scene3d>
            <a:camera prst="legacyObliqueTopRight"/>
            <a:lightRig rig="legacyFlat3" dir="b"/>
          </a:scene3d>
          <a:sp3d extrusionH="430200" prstMaterial="legacyMatte">
            <a:bevelT w="13500" h="13500" prst="angle"/>
            <a:bevelB w="13500" h="13500" prst="angle"/>
            <a:extrusionClr>
              <a:srgbClr val="FF66CC"/>
            </a:extrusionClr>
          </a:sp3d>
        </p:spPr>
        <p:txBody>
          <a:bodyPr>
            <a:flatTx/>
          </a:bodyPr>
          <a:lstStyle/>
          <a:p>
            <a:pPr algn="ctr"/>
            <a:r>
              <a:rPr lang="en-US" sz="3200" b="1" dirty="0" smtClean="0">
                <a:solidFill>
                  <a:schemeClr val="tx1"/>
                </a:solidFill>
              </a:rPr>
              <a:t>EXAMPLE, </a:t>
            </a:r>
            <a:r>
              <a:rPr lang="en-US" sz="3200" b="1" dirty="0">
                <a:solidFill>
                  <a:schemeClr val="tx1"/>
                </a:solidFill>
              </a:rPr>
              <a:t>LEVEL OF FINANCING AND THE MARGINAL COST OF CAPITAL (MCC), continued</a:t>
            </a:r>
          </a:p>
        </p:txBody>
      </p:sp>
      <p:sp>
        <p:nvSpPr>
          <p:cNvPr id="70659" name="Rectangle 3"/>
          <p:cNvSpPr>
            <a:spLocks noGrp="1" noChangeArrowheads="1"/>
          </p:cNvSpPr>
          <p:nvPr>
            <p:ph type="body" idx="1"/>
          </p:nvPr>
        </p:nvSpPr>
        <p:spPr>
          <a:xfrm>
            <a:off x="685800" y="1981200"/>
            <a:ext cx="7772400" cy="1447800"/>
          </a:xfrm>
        </p:spPr>
        <p:txBody>
          <a:bodyPr/>
          <a:lstStyle/>
          <a:p>
            <a:r>
              <a:rPr lang="en-US" sz="2800" b="1"/>
              <a:t>(2) Next compute the break point, which is the level of financing at which the weighted cost of capital increases.</a:t>
            </a:r>
          </a:p>
        </p:txBody>
      </p:sp>
      <p:graphicFrame>
        <p:nvGraphicFramePr>
          <p:cNvPr id="70660" name="Object 4"/>
          <p:cNvGraphicFramePr>
            <a:graphicFrameLocks noChangeAspect="1"/>
          </p:cNvGraphicFramePr>
          <p:nvPr/>
        </p:nvGraphicFramePr>
        <p:xfrm>
          <a:off x="685800" y="3649663"/>
          <a:ext cx="7924800" cy="752475"/>
        </p:xfrm>
        <a:graphic>
          <a:graphicData uri="http://schemas.openxmlformats.org/presentationml/2006/ole">
            <p:oleObj spid="_x0000_s9226" name="Equation" r:id="rId3" imgW="4191000" imgH="419100" progId="Equation.3">
              <p:embed/>
            </p:oleObj>
          </a:graphicData>
        </a:graphic>
      </p:graphicFrame>
      <p:graphicFrame>
        <p:nvGraphicFramePr>
          <p:cNvPr id="70661" name="Object 5"/>
          <p:cNvGraphicFramePr>
            <a:graphicFrameLocks noChangeAspect="1"/>
          </p:cNvGraphicFramePr>
          <p:nvPr/>
        </p:nvGraphicFramePr>
        <p:xfrm>
          <a:off x="1676400" y="5029200"/>
          <a:ext cx="4191000" cy="968375"/>
        </p:xfrm>
        <a:graphic>
          <a:graphicData uri="http://schemas.openxmlformats.org/presentationml/2006/ole">
            <p:oleObj spid="_x0000_s9227" name="Equation" r:id="rId4" imgW="1916868" imgH="444307" progId="Equation.2">
              <p:embed/>
            </p:oleObj>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10</a:t>
            </a:r>
          </a:p>
        </p:txBody>
      </p:sp>
      <p:sp>
        <p:nvSpPr>
          <p:cNvPr id="5" name="Slide Number Placeholder 5"/>
          <p:cNvSpPr>
            <a:spLocks noGrp="1"/>
          </p:cNvSpPr>
          <p:nvPr>
            <p:ph type="sldNum" sz="quarter" idx="12"/>
          </p:nvPr>
        </p:nvSpPr>
        <p:spPr/>
        <p:txBody>
          <a:bodyPr/>
          <a:lstStyle/>
          <a:p>
            <a:fld id="{6969FA6A-491E-440C-97A1-80794EE4AF59}" type="slidenum">
              <a:rPr lang="en-US"/>
              <a:pPr/>
              <a:t>19</a:t>
            </a:fld>
            <a:endParaRPr lang="en-US"/>
          </a:p>
        </p:txBody>
      </p:sp>
      <p:sp>
        <p:nvSpPr>
          <p:cNvPr id="71682" name="Rectangle 2"/>
          <p:cNvSpPr>
            <a:spLocks noGrp="1" noChangeArrowheads="1"/>
          </p:cNvSpPr>
          <p:nvPr>
            <p:ph type="title"/>
          </p:nvPr>
        </p:nvSpPr>
        <p:spPr>
          <a:xfrm>
            <a:off x="685800" y="228600"/>
            <a:ext cx="7772400" cy="1600200"/>
          </a:xfrm>
          <a:solidFill>
            <a:schemeClr val="bg1"/>
          </a:solidFill>
          <a:scene3d>
            <a:camera prst="legacyObliqueBottomLeft"/>
            <a:lightRig rig="legacyFlat3" dir="t"/>
          </a:scene3d>
          <a:sp3d extrusionH="430200" prstMaterial="legacyMatte">
            <a:bevelT w="13500" h="13500" prst="angle"/>
            <a:bevelB w="13500" h="13500" prst="angle"/>
            <a:extrusionClr>
              <a:schemeClr val="accent1"/>
            </a:extrusionClr>
          </a:sp3d>
        </p:spPr>
        <p:txBody>
          <a:bodyPr>
            <a:flatTx/>
          </a:bodyPr>
          <a:lstStyle/>
          <a:p>
            <a:pPr algn="ctr"/>
            <a:r>
              <a:rPr lang="en-US" sz="3200" b="1" dirty="0" smtClean="0">
                <a:solidFill>
                  <a:schemeClr val="tx1"/>
                </a:solidFill>
              </a:rPr>
              <a:t>EXAMPLE, </a:t>
            </a:r>
            <a:r>
              <a:rPr lang="en-US" sz="3200" b="1" dirty="0">
                <a:solidFill>
                  <a:schemeClr val="tx1"/>
                </a:solidFill>
              </a:rPr>
              <a:t>LEVEL OF FINANCING AND THE MARGINAL COST OF CAPITAL (MCC), continued</a:t>
            </a:r>
          </a:p>
        </p:txBody>
      </p:sp>
      <p:sp>
        <p:nvSpPr>
          <p:cNvPr id="71683" name="Rectangle 3"/>
          <p:cNvSpPr>
            <a:spLocks noGrp="1" noChangeArrowheads="1"/>
          </p:cNvSpPr>
          <p:nvPr>
            <p:ph type="body" idx="1"/>
          </p:nvPr>
        </p:nvSpPr>
        <p:spPr>
          <a:xfrm>
            <a:off x="685800" y="2209800"/>
            <a:ext cx="7772400" cy="3810000"/>
          </a:xfrm>
          <a:solidFill>
            <a:schemeClr val="bg1"/>
          </a:solidFill>
          <a:scene3d>
            <a:camera prst="legacyObliqueTopLeft"/>
            <a:lightRig rig="legacyFlat3" dir="t"/>
          </a:scene3d>
          <a:sp3d extrusionH="430200" prstMaterial="legacyMatte">
            <a:bevelT w="13500" h="13500" prst="angle"/>
            <a:bevelB w="13500" h="13500" prst="angle"/>
            <a:extrusionClr>
              <a:schemeClr val="hlink"/>
            </a:extrusionClr>
          </a:sp3d>
        </p:spPr>
        <p:txBody>
          <a:bodyPr>
            <a:flatTx/>
          </a:bodyPr>
          <a:lstStyle/>
          <a:p>
            <a:r>
              <a:rPr lang="en-US" sz="2800" b="1" dirty="0"/>
              <a:t>(3) The break point tells us that the firm will be able to finance $3.6 million in new investment with internal common stock and debt without having to change the current mix of 50% debt and 50% common stock.</a:t>
            </a:r>
          </a:p>
          <a:p>
            <a:pPr>
              <a:lnSpc>
                <a:spcPct val="60000"/>
              </a:lnSpc>
            </a:pPr>
            <a:endParaRPr lang="en-US" sz="2800" b="1" dirty="0"/>
          </a:p>
          <a:p>
            <a:r>
              <a:rPr lang="en-US" sz="2800" b="1" dirty="0"/>
              <a:t>Therefore, if the total financing is $3.6 million or less, the firm’s cost of capital is 10%</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en-US"/>
              <a:t>10</a:t>
            </a:r>
          </a:p>
        </p:txBody>
      </p:sp>
      <p:sp>
        <p:nvSpPr>
          <p:cNvPr id="8" name="Slide Number Placeholder 5"/>
          <p:cNvSpPr>
            <a:spLocks noGrp="1"/>
          </p:cNvSpPr>
          <p:nvPr>
            <p:ph type="sldNum" sz="quarter" idx="12"/>
          </p:nvPr>
        </p:nvSpPr>
        <p:spPr/>
        <p:txBody>
          <a:bodyPr/>
          <a:lstStyle/>
          <a:p>
            <a:fld id="{3735822E-69EB-4648-8FE8-22523863AA57}" type="slidenum">
              <a:rPr lang="en-US"/>
              <a:pPr/>
              <a:t>2</a:t>
            </a:fld>
            <a:endParaRPr lang="en-US"/>
          </a:p>
        </p:txBody>
      </p:sp>
      <p:sp>
        <p:nvSpPr>
          <p:cNvPr id="37890" name="Rectangle 2"/>
          <p:cNvSpPr>
            <a:spLocks noGrp="1" noChangeArrowheads="1"/>
          </p:cNvSpPr>
          <p:nvPr>
            <p:ph type="title"/>
          </p:nvPr>
        </p:nvSpPr>
        <p:spPr>
          <a:solidFill>
            <a:srgbClr val="CCFFCC"/>
          </a:solidFill>
          <a:scene3d>
            <a:camera prst="legacyObliqueTopLeft"/>
            <a:lightRig rig="legacyFlat3" dir="t"/>
          </a:scene3d>
          <a:sp3d extrusionH="430200" prstMaterial="legacyMatte">
            <a:bevelT w="13500" h="13500" prst="angle"/>
            <a:bevelB w="13500" h="13500" prst="angle"/>
            <a:extrusionClr>
              <a:srgbClr val="CCFFCC"/>
            </a:extrusionClr>
          </a:sp3d>
        </p:spPr>
        <p:txBody>
          <a:bodyPr>
            <a:flatTx/>
          </a:bodyPr>
          <a:lstStyle/>
          <a:p>
            <a:pPr algn="ctr"/>
            <a:r>
              <a:rPr lang="en-US" sz="3200" b="1" dirty="0">
                <a:solidFill>
                  <a:schemeClr val="tx1"/>
                </a:solidFill>
              </a:rPr>
              <a:t>EXAMPLE </a:t>
            </a:r>
            <a:r>
              <a:rPr lang="en-US" sz="3200" b="1" dirty="0" smtClean="0">
                <a:solidFill>
                  <a:schemeClr val="tx1"/>
                </a:solidFill>
              </a:rPr>
              <a:t>, </a:t>
            </a:r>
            <a:r>
              <a:rPr lang="en-US" sz="3200" b="1" dirty="0">
                <a:solidFill>
                  <a:schemeClr val="tx1"/>
                </a:solidFill>
              </a:rPr>
              <a:t>Historical Weights, using Market Value Weights, continued</a:t>
            </a:r>
          </a:p>
        </p:txBody>
      </p:sp>
      <p:sp>
        <p:nvSpPr>
          <p:cNvPr id="37891" name="Rectangle 3"/>
          <p:cNvSpPr>
            <a:spLocks noGrp="1" noChangeArrowheads="1"/>
          </p:cNvSpPr>
          <p:nvPr>
            <p:ph type="body" idx="1"/>
          </p:nvPr>
        </p:nvSpPr>
        <p:spPr>
          <a:ln w="38100">
            <a:solidFill>
              <a:schemeClr val="tx1"/>
            </a:solidFill>
          </a:ln>
        </p:spPr>
        <p:txBody>
          <a:bodyPr/>
          <a:lstStyle/>
          <a:p>
            <a:r>
              <a:rPr lang="en-US" sz="2800" dirty="0"/>
              <a:t>The firm’s number of securities in each category is:</a:t>
            </a:r>
          </a:p>
          <a:p>
            <a:pPr>
              <a:buFont typeface="Monotype Sorts" pitchFamily="2" charset="2"/>
              <a:buNone/>
            </a:pPr>
            <a:r>
              <a:rPr lang="en-US" sz="2800" dirty="0"/>
              <a:t>Mortgage bonds </a:t>
            </a:r>
            <a:r>
              <a:rPr lang="en-US" sz="2800" dirty="0" smtClean="0"/>
              <a:t>= 44.5%</a:t>
            </a:r>
            <a:endParaRPr lang="en-US" sz="2800" dirty="0"/>
          </a:p>
          <a:p>
            <a:pPr>
              <a:buFont typeface="Monotype Sorts" pitchFamily="2" charset="2"/>
              <a:buNone/>
            </a:pPr>
            <a:endParaRPr lang="en-US" sz="2800" dirty="0"/>
          </a:p>
          <a:p>
            <a:pPr>
              <a:buFont typeface="Monotype Sorts" pitchFamily="2" charset="2"/>
              <a:buNone/>
            </a:pPr>
            <a:r>
              <a:rPr lang="en-US" sz="2800" dirty="0"/>
              <a:t>Preferred stock </a:t>
            </a:r>
            <a:r>
              <a:rPr lang="en-US" sz="2800" dirty="0" smtClean="0"/>
              <a:t>= 11%</a:t>
            </a:r>
            <a:endParaRPr lang="en-US" sz="2800" dirty="0"/>
          </a:p>
          <a:p>
            <a:pPr>
              <a:buFont typeface="Monotype Sorts" pitchFamily="2" charset="2"/>
              <a:buNone/>
            </a:pPr>
            <a:endParaRPr lang="en-US" sz="2800" dirty="0"/>
          </a:p>
          <a:p>
            <a:pPr>
              <a:buFont typeface="Monotype Sorts" pitchFamily="2" charset="2"/>
              <a:buNone/>
            </a:pPr>
            <a:r>
              <a:rPr lang="en-US" sz="2800" dirty="0"/>
              <a:t>Common stock </a:t>
            </a:r>
            <a:r>
              <a:rPr lang="en-US" sz="2800" dirty="0" smtClean="0"/>
              <a:t>= 44.5%</a:t>
            </a:r>
            <a:endParaRPr lang="en-US" sz="2800" dirty="0"/>
          </a:p>
        </p:txBody>
      </p:sp>
      <p:graphicFrame>
        <p:nvGraphicFramePr>
          <p:cNvPr id="37892" name="Object 4"/>
          <p:cNvGraphicFramePr>
            <a:graphicFrameLocks noChangeAspect="1"/>
          </p:cNvGraphicFramePr>
          <p:nvPr>
            <p:extLst>
              <p:ext uri="{D42A27DB-BD31-4B8C-83A1-F6EECF244321}">
                <p14:modId xmlns="" xmlns:p14="http://schemas.microsoft.com/office/powerpoint/2010/main" val="3725032911"/>
              </p:ext>
            </p:extLst>
          </p:nvPr>
        </p:nvGraphicFramePr>
        <p:xfrm>
          <a:off x="4586288" y="2062163"/>
          <a:ext cx="2441575" cy="730250"/>
        </p:xfrm>
        <a:graphic>
          <a:graphicData uri="http://schemas.openxmlformats.org/presentationml/2006/ole">
            <p:oleObj spid="_x0000_s1041" name="Equation" r:id="rId3" imgW="1397000" imgH="419100" progId="Equation.3">
              <p:embed/>
            </p:oleObj>
          </a:graphicData>
        </a:graphic>
      </p:graphicFrame>
      <p:graphicFrame>
        <p:nvGraphicFramePr>
          <p:cNvPr id="37893" name="Object 5"/>
          <p:cNvGraphicFramePr>
            <a:graphicFrameLocks noChangeAspect="1"/>
          </p:cNvGraphicFramePr>
          <p:nvPr>
            <p:extLst>
              <p:ext uri="{D42A27DB-BD31-4B8C-83A1-F6EECF244321}">
                <p14:modId xmlns="" xmlns:p14="http://schemas.microsoft.com/office/powerpoint/2010/main" val="2317432341"/>
              </p:ext>
            </p:extLst>
          </p:nvPr>
        </p:nvGraphicFramePr>
        <p:xfrm>
          <a:off x="4343400" y="3125396"/>
          <a:ext cx="2851150" cy="869950"/>
        </p:xfrm>
        <a:graphic>
          <a:graphicData uri="http://schemas.openxmlformats.org/presentationml/2006/ole">
            <p:oleObj spid="_x0000_s1042" name="Equation" r:id="rId4" imgW="1498600" imgH="457200" progId="Equation.2">
              <p:embed/>
            </p:oleObj>
          </a:graphicData>
        </a:graphic>
      </p:graphicFrame>
      <p:graphicFrame>
        <p:nvGraphicFramePr>
          <p:cNvPr id="37894" name="Object 6"/>
          <p:cNvGraphicFramePr>
            <a:graphicFrameLocks noChangeAspect="1"/>
          </p:cNvGraphicFramePr>
          <p:nvPr>
            <p:extLst>
              <p:ext uri="{D42A27DB-BD31-4B8C-83A1-F6EECF244321}">
                <p14:modId xmlns="" xmlns:p14="http://schemas.microsoft.com/office/powerpoint/2010/main" val="2434819998"/>
              </p:ext>
            </p:extLst>
          </p:nvPr>
        </p:nvGraphicFramePr>
        <p:xfrm>
          <a:off x="4329820" y="4263423"/>
          <a:ext cx="3168650" cy="863600"/>
        </p:xfrm>
        <a:graphic>
          <a:graphicData uri="http://schemas.openxmlformats.org/presentationml/2006/ole">
            <p:oleObj spid="_x0000_s1043" name="Equation" r:id="rId5" imgW="1676400" imgH="457200" progId="Equation.2">
              <p:embed/>
            </p:oleObj>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10</a:t>
            </a:r>
          </a:p>
        </p:txBody>
      </p:sp>
      <p:sp>
        <p:nvSpPr>
          <p:cNvPr id="6" name="Slide Number Placeholder 5"/>
          <p:cNvSpPr>
            <a:spLocks noGrp="1"/>
          </p:cNvSpPr>
          <p:nvPr>
            <p:ph type="sldNum" sz="quarter" idx="12"/>
          </p:nvPr>
        </p:nvSpPr>
        <p:spPr/>
        <p:txBody>
          <a:bodyPr/>
          <a:lstStyle/>
          <a:p>
            <a:fld id="{AE299696-3C42-48FF-8601-6B85C1B4CE73}" type="slidenum">
              <a:rPr lang="en-US"/>
              <a:pPr/>
              <a:t>20</a:t>
            </a:fld>
            <a:endParaRPr lang="en-US"/>
          </a:p>
        </p:txBody>
      </p:sp>
      <p:sp>
        <p:nvSpPr>
          <p:cNvPr id="56322" name="Rectangle 2"/>
          <p:cNvSpPr>
            <a:spLocks noGrp="1" noChangeArrowheads="1"/>
          </p:cNvSpPr>
          <p:nvPr>
            <p:ph type="title"/>
          </p:nvPr>
        </p:nvSpPr>
        <p:spPr>
          <a:xfrm>
            <a:off x="685800" y="609600"/>
            <a:ext cx="7772400" cy="1676400"/>
          </a:xfrm>
          <a:solidFill>
            <a:schemeClr val="bg1"/>
          </a:solidFill>
          <a:scene3d>
            <a:camera prst="legacyObliqueBottomLeft"/>
            <a:lightRig rig="legacyFlat3" dir="t"/>
          </a:scene3d>
          <a:sp3d extrusionH="430200" prstMaterial="legacyMatte">
            <a:bevelT w="13500" h="13500" prst="angle"/>
            <a:bevelB w="13500" h="13500" prst="angle"/>
            <a:extrusionClr>
              <a:schemeClr val="hlink"/>
            </a:extrusionClr>
          </a:sp3d>
        </p:spPr>
        <p:txBody>
          <a:bodyPr>
            <a:flatTx/>
          </a:bodyPr>
          <a:lstStyle/>
          <a:p>
            <a:pPr algn="ctr"/>
            <a:r>
              <a:rPr lang="en-US" sz="3200" b="1" dirty="0" smtClean="0">
                <a:solidFill>
                  <a:schemeClr val="tx1"/>
                </a:solidFill>
              </a:rPr>
              <a:t>EXAMPLE, </a:t>
            </a:r>
            <a:r>
              <a:rPr lang="en-US" sz="3200" b="1" dirty="0">
                <a:solidFill>
                  <a:schemeClr val="tx1"/>
                </a:solidFill>
              </a:rPr>
              <a:t>LEVEL OF FINANCING AND THE MARGINAL COST OF CAPITAL (MCC), continued</a:t>
            </a:r>
          </a:p>
        </p:txBody>
      </p:sp>
      <p:sp>
        <p:nvSpPr>
          <p:cNvPr id="56323" name="Rectangle 3"/>
          <p:cNvSpPr>
            <a:spLocks noGrp="1" noChangeArrowheads="1"/>
          </p:cNvSpPr>
          <p:nvPr>
            <p:ph type="body" idx="1"/>
          </p:nvPr>
        </p:nvSpPr>
        <p:spPr>
          <a:xfrm>
            <a:off x="762000" y="2667000"/>
            <a:ext cx="7772400" cy="3048000"/>
          </a:xfrm>
          <a:ln w="38100">
            <a:solidFill>
              <a:schemeClr val="tx1"/>
            </a:solidFill>
          </a:ln>
        </p:spPr>
        <p:txBody>
          <a:bodyPr/>
          <a:lstStyle/>
          <a:p>
            <a:pPr algn="ctr">
              <a:buFont typeface="Monotype Sorts" pitchFamily="2" charset="2"/>
              <a:buNone/>
            </a:pPr>
            <a:endParaRPr lang="en-US" sz="2800"/>
          </a:p>
          <a:p>
            <a:pPr algn="ctr">
              <a:buFont typeface="Monotype Sorts" pitchFamily="2" charset="2"/>
              <a:buNone/>
            </a:pPr>
            <a:r>
              <a:rPr lang="en-US" sz="2800"/>
              <a:t>This brings everything together</a:t>
            </a:r>
          </a:p>
          <a:p>
            <a:r>
              <a:rPr lang="en-US" sz="2800"/>
              <a:t>(4) Construct the MCC schedule on the IOS graph to determine the discount rate to be used in order to decide in which project to invest and to show the firm’s optimal capital budget</a:t>
            </a:r>
          </a:p>
        </p:txBody>
      </p:sp>
      <p:sp>
        <p:nvSpPr>
          <p:cNvPr id="56324" name="AutoShape 4"/>
          <p:cNvSpPr>
            <a:spLocks noChangeArrowheads="1"/>
          </p:cNvSpPr>
          <p:nvPr/>
        </p:nvSpPr>
        <p:spPr bwMode="auto">
          <a:xfrm>
            <a:off x="1752600" y="3124200"/>
            <a:ext cx="457200" cy="457200"/>
          </a:xfrm>
          <a:prstGeom prst="star5">
            <a:avLst/>
          </a:prstGeom>
          <a:solidFill>
            <a:srgbClr val="FC0128"/>
          </a:solidFill>
          <a:ln w="12700">
            <a:solidFill>
              <a:schemeClr val="tx1"/>
            </a:solidFill>
            <a:miter lim="800000"/>
            <a:headEnd/>
            <a:tailEnd/>
          </a:ln>
          <a:effectLst/>
        </p:spPr>
        <p:txBody>
          <a:bodyPr wrap="none" anchor="ctr"/>
          <a:lstStyle/>
          <a:p>
            <a:pPr algn="ctr"/>
            <a:endParaRPr lang="en-US" sz="2400">
              <a:solidFill>
                <a:schemeClr val="bg2"/>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Footer Placeholder 4"/>
          <p:cNvSpPr>
            <a:spLocks noGrp="1"/>
          </p:cNvSpPr>
          <p:nvPr>
            <p:ph type="ftr" sz="quarter" idx="11"/>
          </p:nvPr>
        </p:nvSpPr>
        <p:spPr/>
        <p:txBody>
          <a:bodyPr/>
          <a:lstStyle/>
          <a:p>
            <a:r>
              <a:rPr lang="en-US"/>
              <a:t>10</a:t>
            </a:r>
          </a:p>
        </p:txBody>
      </p:sp>
      <p:sp>
        <p:nvSpPr>
          <p:cNvPr id="28" name="Slide Number Placeholder 5"/>
          <p:cNvSpPr>
            <a:spLocks noGrp="1"/>
          </p:cNvSpPr>
          <p:nvPr>
            <p:ph type="sldNum" sz="quarter" idx="12"/>
          </p:nvPr>
        </p:nvSpPr>
        <p:spPr/>
        <p:txBody>
          <a:bodyPr/>
          <a:lstStyle/>
          <a:p>
            <a:fld id="{4187C8B9-FEBC-484A-892E-7C462B51FDCC}" type="slidenum">
              <a:rPr lang="en-US"/>
              <a:pPr/>
              <a:t>21</a:t>
            </a:fld>
            <a:endParaRPr lang="en-US"/>
          </a:p>
        </p:txBody>
      </p:sp>
      <p:graphicFrame>
        <p:nvGraphicFramePr>
          <p:cNvPr id="72708" name="Object 4"/>
          <p:cNvGraphicFramePr>
            <a:graphicFrameLocks noChangeAspect="1"/>
          </p:cNvGraphicFramePr>
          <p:nvPr/>
        </p:nvGraphicFramePr>
        <p:xfrm>
          <a:off x="1520825" y="1390650"/>
          <a:ext cx="6097588" cy="4068763"/>
        </p:xfrm>
        <a:graphic>
          <a:graphicData uri="http://schemas.openxmlformats.org/presentationml/2006/ole">
            <p:oleObj spid="_x0000_s10254" name="Chart" r:id="rId3" imgW="6095928" imgH="4069188" progId="MSGraph.Chart.8">
              <p:embed followColorScheme="full"/>
            </p:oleObj>
          </a:graphicData>
        </a:graphic>
      </p:graphicFrame>
      <p:graphicFrame>
        <p:nvGraphicFramePr>
          <p:cNvPr id="72711" name="Object 7"/>
          <p:cNvGraphicFramePr>
            <a:graphicFrameLocks noChangeAspect="1"/>
          </p:cNvGraphicFramePr>
          <p:nvPr/>
        </p:nvGraphicFramePr>
        <p:xfrm>
          <a:off x="1520825" y="1390650"/>
          <a:ext cx="6097588" cy="4068763"/>
        </p:xfrm>
        <a:graphic>
          <a:graphicData uri="http://schemas.openxmlformats.org/presentationml/2006/ole">
            <p:oleObj spid="_x0000_s10255" name="Chart" r:id="rId4" imgW="6095928" imgH="4069188" progId="MSGraph.Chart.8">
              <p:embed followColorScheme="full"/>
            </p:oleObj>
          </a:graphicData>
        </a:graphic>
      </p:graphicFrame>
      <p:graphicFrame>
        <p:nvGraphicFramePr>
          <p:cNvPr id="72718" name="Object 14"/>
          <p:cNvGraphicFramePr>
            <a:graphicFrameLocks noChangeAspect="1"/>
          </p:cNvGraphicFramePr>
          <p:nvPr/>
        </p:nvGraphicFramePr>
        <p:xfrm>
          <a:off x="0" y="0"/>
          <a:ext cx="9144000" cy="6477000"/>
        </p:xfrm>
        <a:graphic>
          <a:graphicData uri="http://schemas.openxmlformats.org/presentationml/2006/ole">
            <p:oleObj spid="_x0000_s10256" name="Chart" r:id="rId5" imgW="6095928" imgH="4069188" progId="MSGraph.Chart.8">
              <p:embed followColorScheme="full"/>
            </p:oleObj>
          </a:graphicData>
        </a:graphic>
      </p:graphicFrame>
      <p:sp>
        <p:nvSpPr>
          <p:cNvPr id="72719" name="Text Box 15"/>
          <p:cNvSpPr txBox="1">
            <a:spLocks noChangeArrowheads="1"/>
          </p:cNvSpPr>
          <p:nvPr/>
        </p:nvSpPr>
        <p:spPr bwMode="auto">
          <a:xfrm rot="-5396733">
            <a:off x="-1314450" y="3065463"/>
            <a:ext cx="3695700" cy="457200"/>
          </a:xfrm>
          <a:prstGeom prst="rect">
            <a:avLst/>
          </a:prstGeom>
          <a:noFill/>
          <a:ln w="9525">
            <a:noFill/>
            <a:miter lim="800000"/>
            <a:headEnd/>
            <a:tailEnd/>
          </a:ln>
          <a:effectLst/>
        </p:spPr>
        <p:txBody>
          <a:bodyPr wrap="none">
            <a:spAutoFit/>
          </a:bodyPr>
          <a:lstStyle/>
          <a:p>
            <a:r>
              <a:rPr lang="en-US" sz="2400" b="1"/>
              <a:t>Weighted average cost (%)</a:t>
            </a:r>
          </a:p>
        </p:txBody>
      </p:sp>
      <p:sp>
        <p:nvSpPr>
          <p:cNvPr id="72723" name="Text Box 19"/>
          <p:cNvSpPr txBox="1">
            <a:spLocks noChangeArrowheads="1"/>
          </p:cNvSpPr>
          <p:nvPr/>
        </p:nvSpPr>
        <p:spPr bwMode="auto">
          <a:xfrm>
            <a:off x="2895600" y="5410200"/>
            <a:ext cx="336550" cy="457200"/>
          </a:xfrm>
          <a:prstGeom prst="rect">
            <a:avLst/>
          </a:prstGeom>
          <a:noFill/>
          <a:ln w="9525">
            <a:noFill/>
            <a:miter lim="800000"/>
            <a:headEnd/>
            <a:tailEnd/>
          </a:ln>
          <a:effectLst/>
        </p:spPr>
        <p:txBody>
          <a:bodyPr wrap="none">
            <a:spAutoFit/>
          </a:bodyPr>
          <a:lstStyle/>
          <a:p>
            <a:r>
              <a:rPr lang="en-US" sz="2400"/>
              <a:t>2</a:t>
            </a:r>
            <a:endParaRPr lang="en-US" sz="1200"/>
          </a:p>
        </p:txBody>
      </p:sp>
      <p:sp>
        <p:nvSpPr>
          <p:cNvPr id="72726" name="Text Box 22"/>
          <p:cNvSpPr txBox="1">
            <a:spLocks noChangeArrowheads="1"/>
          </p:cNvSpPr>
          <p:nvPr/>
        </p:nvSpPr>
        <p:spPr bwMode="auto">
          <a:xfrm>
            <a:off x="3962400" y="5360988"/>
            <a:ext cx="565150" cy="457200"/>
          </a:xfrm>
          <a:prstGeom prst="rect">
            <a:avLst/>
          </a:prstGeom>
          <a:noFill/>
          <a:ln w="9525">
            <a:noFill/>
            <a:miter lim="800000"/>
            <a:headEnd/>
            <a:tailEnd/>
          </a:ln>
          <a:effectLst/>
        </p:spPr>
        <p:txBody>
          <a:bodyPr wrap="none">
            <a:spAutoFit/>
          </a:bodyPr>
          <a:lstStyle/>
          <a:p>
            <a:r>
              <a:rPr lang="en-US" sz="2400"/>
              <a:t>3.6</a:t>
            </a:r>
            <a:endParaRPr lang="en-US" sz="2000"/>
          </a:p>
        </p:txBody>
      </p:sp>
      <p:sp>
        <p:nvSpPr>
          <p:cNvPr id="72727" name="Text Box 23"/>
          <p:cNvSpPr txBox="1">
            <a:spLocks noChangeArrowheads="1"/>
          </p:cNvSpPr>
          <p:nvPr/>
        </p:nvSpPr>
        <p:spPr bwMode="auto">
          <a:xfrm>
            <a:off x="4648200" y="5360988"/>
            <a:ext cx="336550" cy="457200"/>
          </a:xfrm>
          <a:prstGeom prst="rect">
            <a:avLst/>
          </a:prstGeom>
          <a:noFill/>
          <a:ln w="9525">
            <a:noFill/>
            <a:miter lim="800000"/>
            <a:headEnd/>
            <a:tailEnd/>
          </a:ln>
          <a:effectLst/>
        </p:spPr>
        <p:txBody>
          <a:bodyPr wrap="none">
            <a:spAutoFit/>
          </a:bodyPr>
          <a:lstStyle/>
          <a:p>
            <a:r>
              <a:rPr lang="en-US" sz="2400"/>
              <a:t>4</a:t>
            </a:r>
            <a:endParaRPr lang="en-US" sz="2000"/>
          </a:p>
        </p:txBody>
      </p:sp>
      <p:sp>
        <p:nvSpPr>
          <p:cNvPr id="72728" name="Text Box 24"/>
          <p:cNvSpPr txBox="1">
            <a:spLocks noChangeArrowheads="1"/>
          </p:cNvSpPr>
          <p:nvPr/>
        </p:nvSpPr>
        <p:spPr bwMode="auto">
          <a:xfrm>
            <a:off x="6324600" y="5360988"/>
            <a:ext cx="336550" cy="457200"/>
          </a:xfrm>
          <a:prstGeom prst="rect">
            <a:avLst/>
          </a:prstGeom>
          <a:noFill/>
          <a:ln w="9525">
            <a:noFill/>
            <a:miter lim="800000"/>
            <a:headEnd/>
            <a:tailEnd/>
          </a:ln>
          <a:effectLst/>
        </p:spPr>
        <p:txBody>
          <a:bodyPr wrap="none">
            <a:spAutoFit/>
          </a:bodyPr>
          <a:lstStyle/>
          <a:p>
            <a:r>
              <a:rPr lang="en-US" sz="2400"/>
              <a:t>6</a:t>
            </a:r>
            <a:endParaRPr lang="en-US" sz="2000"/>
          </a:p>
        </p:txBody>
      </p:sp>
      <p:sp>
        <p:nvSpPr>
          <p:cNvPr id="72741" name="Line 37"/>
          <p:cNvSpPr>
            <a:spLocks noChangeShapeType="1"/>
          </p:cNvSpPr>
          <p:nvPr/>
        </p:nvSpPr>
        <p:spPr bwMode="auto">
          <a:xfrm flipV="1">
            <a:off x="6858000" y="2362200"/>
            <a:ext cx="0" cy="609600"/>
          </a:xfrm>
          <a:prstGeom prst="line">
            <a:avLst/>
          </a:prstGeom>
          <a:noFill/>
          <a:ln w="9525">
            <a:solidFill>
              <a:schemeClr val="tx1"/>
            </a:solidFill>
            <a:round/>
            <a:headEnd/>
            <a:tailEnd/>
          </a:ln>
          <a:effectLst/>
        </p:spPr>
        <p:txBody>
          <a:bodyPr wrap="none" anchor="ctr"/>
          <a:lstStyle/>
          <a:p>
            <a:endParaRPr lang="en-US"/>
          </a:p>
        </p:txBody>
      </p:sp>
      <p:sp>
        <p:nvSpPr>
          <p:cNvPr id="72743" name="Line 39"/>
          <p:cNvSpPr>
            <a:spLocks noChangeShapeType="1"/>
          </p:cNvSpPr>
          <p:nvPr/>
        </p:nvSpPr>
        <p:spPr bwMode="auto">
          <a:xfrm>
            <a:off x="1371600" y="2514600"/>
            <a:ext cx="1676400" cy="0"/>
          </a:xfrm>
          <a:prstGeom prst="line">
            <a:avLst/>
          </a:prstGeom>
          <a:noFill/>
          <a:ln w="9525">
            <a:solidFill>
              <a:schemeClr val="tx1"/>
            </a:solidFill>
            <a:round/>
            <a:headEnd/>
            <a:tailEnd/>
          </a:ln>
          <a:effectLst/>
        </p:spPr>
        <p:txBody>
          <a:bodyPr wrap="none" anchor="ctr"/>
          <a:lstStyle/>
          <a:p>
            <a:endParaRPr lang="en-US"/>
          </a:p>
        </p:txBody>
      </p:sp>
      <p:sp>
        <p:nvSpPr>
          <p:cNvPr id="72745" name="Line 41"/>
          <p:cNvSpPr>
            <a:spLocks noChangeShapeType="1"/>
          </p:cNvSpPr>
          <p:nvPr/>
        </p:nvSpPr>
        <p:spPr bwMode="auto">
          <a:xfrm flipV="1">
            <a:off x="3048000" y="2514600"/>
            <a:ext cx="0" cy="2743200"/>
          </a:xfrm>
          <a:prstGeom prst="line">
            <a:avLst/>
          </a:prstGeom>
          <a:noFill/>
          <a:ln w="9525">
            <a:solidFill>
              <a:schemeClr val="tx1"/>
            </a:solidFill>
            <a:round/>
            <a:headEnd/>
            <a:tailEnd/>
          </a:ln>
          <a:effectLst/>
        </p:spPr>
        <p:txBody>
          <a:bodyPr wrap="none" anchor="ctr"/>
          <a:lstStyle/>
          <a:p>
            <a:endParaRPr lang="en-US"/>
          </a:p>
        </p:txBody>
      </p:sp>
      <p:sp>
        <p:nvSpPr>
          <p:cNvPr id="72748" name="Line 44"/>
          <p:cNvSpPr>
            <a:spLocks noChangeShapeType="1"/>
          </p:cNvSpPr>
          <p:nvPr/>
        </p:nvSpPr>
        <p:spPr bwMode="auto">
          <a:xfrm flipV="1">
            <a:off x="4191000" y="5105400"/>
            <a:ext cx="0" cy="152400"/>
          </a:xfrm>
          <a:prstGeom prst="line">
            <a:avLst/>
          </a:prstGeom>
          <a:noFill/>
          <a:ln w="9525">
            <a:solidFill>
              <a:schemeClr val="tx1"/>
            </a:solidFill>
            <a:round/>
            <a:headEnd/>
            <a:tailEnd/>
          </a:ln>
          <a:effectLst/>
        </p:spPr>
        <p:txBody>
          <a:bodyPr wrap="none" anchor="ctr"/>
          <a:lstStyle/>
          <a:p>
            <a:endParaRPr lang="en-US"/>
          </a:p>
        </p:txBody>
      </p:sp>
      <p:sp>
        <p:nvSpPr>
          <p:cNvPr id="72749" name="Line 45"/>
          <p:cNvSpPr>
            <a:spLocks noChangeShapeType="1"/>
          </p:cNvSpPr>
          <p:nvPr/>
        </p:nvSpPr>
        <p:spPr bwMode="auto">
          <a:xfrm>
            <a:off x="3048000" y="2743200"/>
            <a:ext cx="1676400" cy="0"/>
          </a:xfrm>
          <a:prstGeom prst="line">
            <a:avLst/>
          </a:prstGeom>
          <a:noFill/>
          <a:ln w="9525">
            <a:solidFill>
              <a:schemeClr val="tx1"/>
            </a:solidFill>
            <a:round/>
            <a:headEnd/>
            <a:tailEnd/>
          </a:ln>
          <a:effectLst/>
        </p:spPr>
        <p:txBody>
          <a:bodyPr wrap="none" anchor="ctr"/>
          <a:lstStyle/>
          <a:p>
            <a:endParaRPr lang="en-US"/>
          </a:p>
        </p:txBody>
      </p:sp>
      <p:sp>
        <p:nvSpPr>
          <p:cNvPr id="72750" name="Line 46"/>
          <p:cNvSpPr>
            <a:spLocks noChangeShapeType="1"/>
          </p:cNvSpPr>
          <p:nvPr/>
        </p:nvSpPr>
        <p:spPr bwMode="auto">
          <a:xfrm flipV="1">
            <a:off x="4724400" y="2743200"/>
            <a:ext cx="0" cy="2514600"/>
          </a:xfrm>
          <a:prstGeom prst="line">
            <a:avLst/>
          </a:prstGeom>
          <a:noFill/>
          <a:ln w="9525">
            <a:solidFill>
              <a:schemeClr val="tx1"/>
            </a:solidFill>
            <a:round/>
            <a:headEnd/>
            <a:tailEnd/>
          </a:ln>
          <a:effectLst/>
        </p:spPr>
        <p:txBody>
          <a:bodyPr wrap="none" anchor="ctr"/>
          <a:lstStyle/>
          <a:p>
            <a:endParaRPr lang="en-US"/>
          </a:p>
        </p:txBody>
      </p:sp>
      <p:sp>
        <p:nvSpPr>
          <p:cNvPr id="72751" name="Line 47"/>
          <p:cNvSpPr>
            <a:spLocks noChangeShapeType="1"/>
          </p:cNvSpPr>
          <p:nvPr/>
        </p:nvSpPr>
        <p:spPr bwMode="auto">
          <a:xfrm>
            <a:off x="4724400" y="3276600"/>
            <a:ext cx="914400" cy="0"/>
          </a:xfrm>
          <a:prstGeom prst="line">
            <a:avLst/>
          </a:prstGeom>
          <a:noFill/>
          <a:ln w="9525">
            <a:solidFill>
              <a:schemeClr val="tx1"/>
            </a:solidFill>
            <a:round/>
            <a:headEnd/>
            <a:tailEnd/>
          </a:ln>
          <a:effectLst/>
        </p:spPr>
        <p:txBody>
          <a:bodyPr wrap="none" anchor="ctr"/>
          <a:lstStyle/>
          <a:p>
            <a:endParaRPr lang="en-US"/>
          </a:p>
        </p:txBody>
      </p:sp>
      <p:sp>
        <p:nvSpPr>
          <p:cNvPr id="72752" name="Line 48"/>
          <p:cNvSpPr>
            <a:spLocks noChangeShapeType="1"/>
          </p:cNvSpPr>
          <p:nvPr/>
        </p:nvSpPr>
        <p:spPr bwMode="auto">
          <a:xfrm flipV="1">
            <a:off x="5638800" y="3276600"/>
            <a:ext cx="0" cy="1981200"/>
          </a:xfrm>
          <a:prstGeom prst="line">
            <a:avLst/>
          </a:prstGeom>
          <a:noFill/>
          <a:ln w="9525">
            <a:solidFill>
              <a:schemeClr val="tx1"/>
            </a:solidFill>
            <a:round/>
            <a:headEnd/>
            <a:tailEnd/>
          </a:ln>
          <a:effectLst/>
        </p:spPr>
        <p:txBody>
          <a:bodyPr wrap="none" anchor="ctr"/>
          <a:lstStyle/>
          <a:p>
            <a:endParaRPr lang="en-US"/>
          </a:p>
        </p:txBody>
      </p:sp>
      <p:sp>
        <p:nvSpPr>
          <p:cNvPr id="72753" name="Text Box 49"/>
          <p:cNvSpPr txBox="1">
            <a:spLocks noChangeArrowheads="1"/>
          </p:cNvSpPr>
          <p:nvPr/>
        </p:nvSpPr>
        <p:spPr bwMode="auto">
          <a:xfrm>
            <a:off x="2041525" y="2555875"/>
            <a:ext cx="387350" cy="457200"/>
          </a:xfrm>
          <a:prstGeom prst="rect">
            <a:avLst/>
          </a:prstGeom>
          <a:noFill/>
          <a:ln w="9525">
            <a:noFill/>
            <a:miter lim="800000"/>
            <a:headEnd/>
            <a:tailEnd/>
          </a:ln>
          <a:effectLst/>
        </p:spPr>
        <p:txBody>
          <a:bodyPr wrap="none">
            <a:spAutoFit/>
          </a:bodyPr>
          <a:lstStyle/>
          <a:p>
            <a:r>
              <a:rPr lang="en-US" sz="2400"/>
              <a:t>B</a:t>
            </a:r>
          </a:p>
        </p:txBody>
      </p:sp>
      <p:sp>
        <p:nvSpPr>
          <p:cNvPr id="72754" name="Text Box 50"/>
          <p:cNvSpPr txBox="1">
            <a:spLocks noChangeArrowheads="1"/>
          </p:cNvSpPr>
          <p:nvPr/>
        </p:nvSpPr>
        <p:spPr bwMode="auto">
          <a:xfrm>
            <a:off x="3733800" y="2819400"/>
            <a:ext cx="404813" cy="457200"/>
          </a:xfrm>
          <a:prstGeom prst="rect">
            <a:avLst/>
          </a:prstGeom>
          <a:noFill/>
          <a:ln w="9525">
            <a:noFill/>
            <a:miter lim="800000"/>
            <a:headEnd/>
            <a:tailEnd/>
          </a:ln>
          <a:effectLst/>
        </p:spPr>
        <p:txBody>
          <a:bodyPr wrap="none">
            <a:spAutoFit/>
          </a:bodyPr>
          <a:lstStyle/>
          <a:p>
            <a:r>
              <a:rPr lang="en-US" sz="2400"/>
              <a:t>A</a:t>
            </a:r>
          </a:p>
        </p:txBody>
      </p:sp>
      <p:sp>
        <p:nvSpPr>
          <p:cNvPr id="72755" name="Text Box 51"/>
          <p:cNvSpPr txBox="1">
            <a:spLocks noChangeArrowheads="1"/>
          </p:cNvSpPr>
          <p:nvPr/>
        </p:nvSpPr>
        <p:spPr bwMode="auto">
          <a:xfrm>
            <a:off x="4800600" y="3352800"/>
            <a:ext cx="963613" cy="822325"/>
          </a:xfrm>
          <a:prstGeom prst="rect">
            <a:avLst/>
          </a:prstGeom>
          <a:noFill/>
          <a:ln w="9525">
            <a:noFill/>
            <a:miter lim="800000"/>
            <a:headEnd/>
            <a:tailEnd/>
          </a:ln>
          <a:effectLst/>
        </p:spPr>
        <p:txBody>
          <a:bodyPr wrap="none">
            <a:spAutoFit/>
          </a:bodyPr>
          <a:lstStyle/>
          <a:p>
            <a:r>
              <a:rPr lang="en-US" sz="2400"/>
              <a:t>MIRR</a:t>
            </a:r>
          </a:p>
          <a:p>
            <a:r>
              <a:rPr lang="en-US" sz="2400"/>
              <a:t>  C</a:t>
            </a:r>
          </a:p>
        </p:txBody>
      </p:sp>
      <p:sp>
        <p:nvSpPr>
          <p:cNvPr id="72756" name="Text Box 52"/>
          <p:cNvSpPr txBox="1">
            <a:spLocks noChangeArrowheads="1"/>
          </p:cNvSpPr>
          <p:nvPr/>
        </p:nvSpPr>
        <p:spPr bwMode="auto">
          <a:xfrm>
            <a:off x="1828800" y="1981200"/>
            <a:ext cx="963613" cy="457200"/>
          </a:xfrm>
          <a:prstGeom prst="rect">
            <a:avLst/>
          </a:prstGeom>
          <a:noFill/>
          <a:ln w="9525">
            <a:noFill/>
            <a:miter lim="800000"/>
            <a:headEnd/>
            <a:tailEnd/>
          </a:ln>
          <a:effectLst/>
        </p:spPr>
        <p:txBody>
          <a:bodyPr wrap="none">
            <a:spAutoFit/>
          </a:bodyPr>
          <a:lstStyle/>
          <a:p>
            <a:r>
              <a:rPr lang="en-US" sz="2400"/>
              <a:t>MIRR</a:t>
            </a:r>
          </a:p>
        </p:txBody>
      </p:sp>
      <p:sp>
        <p:nvSpPr>
          <p:cNvPr id="72757" name="Text Box 53"/>
          <p:cNvSpPr txBox="1">
            <a:spLocks noChangeArrowheads="1"/>
          </p:cNvSpPr>
          <p:nvPr/>
        </p:nvSpPr>
        <p:spPr bwMode="auto">
          <a:xfrm>
            <a:off x="3505200" y="2209800"/>
            <a:ext cx="963613" cy="457200"/>
          </a:xfrm>
          <a:prstGeom prst="rect">
            <a:avLst/>
          </a:prstGeom>
          <a:noFill/>
          <a:ln w="9525">
            <a:noFill/>
            <a:miter lim="800000"/>
            <a:headEnd/>
            <a:tailEnd/>
          </a:ln>
          <a:effectLst/>
        </p:spPr>
        <p:txBody>
          <a:bodyPr wrap="none">
            <a:spAutoFit/>
          </a:bodyPr>
          <a:lstStyle/>
          <a:p>
            <a:r>
              <a:rPr lang="en-US" sz="2400"/>
              <a:t>MIRR</a:t>
            </a:r>
          </a:p>
        </p:txBody>
      </p:sp>
      <p:sp>
        <p:nvSpPr>
          <p:cNvPr id="72761" name="Line 57"/>
          <p:cNvSpPr>
            <a:spLocks noChangeShapeType="1"/>
          </p:cNvSpPr>
          <p:nvPr/>
        </p:nvSpPr>
        <p:spPr bwMode="auto">
          <a:xfrm>
            <a:off x="1371600" y="3276600"/>
            <a:ext cx="2819400" cy="0"/>
          </a:xfrm>
          <a:prstGeom prst="line">
            <a:avLst/>
          </a:prstGeom>
          <a:noFill/>
          <a:ln w="9525">
            <a:solidFill>
              <a:schemeClr val="tx1"/>
            </a:solidFill>
            <a:round/>
            <a:headEnd/>
            <a:tailEnd/>
          </a:ln>
          <a:effectLst/>
        </p:spPr>
        <p:txBody>
          <a:bodyPr wrap="none" anchor="ctr"/>
          <a:lstStyle/>
          <a:p>
            <a:endParaRPr lang="en-US"/>
          </a:p>
        </p:txBody>
      </p:sp>
      <p:sp>
        <p:nvSpPr>
          <p:cNvPr id="72762" name="Line 58"/>
          <p:cNvSpPr>
            <a:spLocks noChangeShapeType="1"/>
          </p:cNvSpPr>
          <p:nvPr/>
        </p:nvSpPr>
        <p:spPr bwMode="auto">
          <a:xfrm>
            <a:off x="4191000" y="2971800"/>
            <a:ext cx="2667000" cy="0"/>
          </a:xfrm>
          <a:prstGeom prst="line">
            <a:avLst/>
          </a:prstGeom>
          <a:noFill/>
          <a:ln w="9525">
            <a:solidFill>
              <a:schemeClr val="tx1"/>
            </a:solidFill>
            <a:round/>
            <a:headEnd/>
            <a:tailEnd/>
          </a:ln>
          <a:effectLst/>
        </p:spPr>
        <p:txBody>
          <a:bodyPr wrap="none" anchor="ctr"/>
          <a:lstStyle/>
          <a:p>
            <a:endParaRPr lang="en-US"/>
          </a:p>
        </p:txBody>
      </p:sp>
      <p:sp>
        <p:nvSpPr>
          <p:cNvPr id="72763" name="Line 59"/>
          <p:cNvSpPr>
            <a:spLocks noChangeShapeType="1"/>
          </p:cNvSpPr>
          <p:nvPr/>
        </p:nvSpPr>
        <p:spPr bwMode="auto">
          <a:xfrm>
            <a:off x="4191000" y="2971800"/>
            <a:ext cx="0" cy="304800"/>
          </a:xfrm>
          <a:prstGeom prst="line">
            <a:avLst/>
          </a:prstGeom>
          <a:noFill/>
          <a:ln w="9525">
            <a:solidFill>
              <a:schemeClr val="tx1"/>
            </a:solidFill>
            <a:round/>
            <a:headEnd/>
            <a:tailEnd/>
          </a:ln>
          <a:effectLst/>
        </p:spPr>
        <p:txBody>
          <a:bodyPr wrap="none" anchor="ctr"/>
          <a:lstStyle/>
          <a:p>
            <a:endParaRPr lang="en-US"/>
          </a:p>
        </p:txBody>
      </p:sp>
      <p:sp>
        <p:nvSpPr>
          <p:cNvPr id="29" name="Text Box 36"/>
          <p:cNvSpPr txBox="1">
            <a:spLocks noChangeArrowheads="1"/>
          </p:cNvSpPr>
          <p:nvPr/>
        </p:nvSpPr>
        <p:spPr bwMode="auto">
          <a:xfrm>
            <a:off x="5638800" y="990600"/>
            <a:ext cx="2514535" cy="1384995"/>
          </a:xfrm>
          <a:prstGeom prst="rect">
            <a:avLst/>
          </a:prstGeom>
          <a:noFill/>
          <a:ln w="9525">
            <a:noFill/>
            <a:miter lim="800000"/>
            <a:headEnd/>
            <a:tailEnd/>
          </a:ln>
          <a:effectLst/>
        </p:spPr>
        <p:txBody>
          <a:bodyPr wrap="none">
            <a:spAutoFit/>
          </a:bodyPr>
          <a:lstStyle/>
          <a:p>
            <a:pPr algn="ctr"/>
            <a:r>
              <a:rPr lang="en-US" sz="2800" dirty="0" smtClean="0"/>
              <a:t>WACC and the</a:t>
            </a:r>
          </a:p>
          <a:p>
            <a:pPr algn="ctr"/>
            <a:r>
              <a:rPr lang="en-US" sz="2800" dirty="0" smtClean="0"/>
              <a:t>Marginal </a:t>
            </a:r>
            <a:r>
              <a:rPr lang="en-US" sz="2800" dirty="0"/>
              <a:t>cost</a:t>
            </a:r>
          </a:p>
          <a:p>
            <a:pPr algn="ctr"/>
            <a:r>
              <a:rPr lang="en-US" sz="2800" dirty="0"/>
              <a:t>of capital (MCC)</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10</a:t>
            </a:r>
          </a:p>
        </p:txBody>
      </p:sp>
      <p:sp>
        <p:nvSpPr>
          <p:cNvPr id="6" name="Slide Number Placeholder 5"/>
          <p:cNvSpPr>
            <a:spLocks noGrp="1"/>
          </p:cNvSpPr>
          <p:nvPr>
            <p:ph type="sldNum" sz="quarter" idx="12"/>
          </p:nvPr>
        </p:nvSpPr>
        <p:spPr/>
        <p:txBody>
          <a:bodyPr/>
          <a:lstStyle/>
          <a:p>
            <a:fld id="{52BBA572-CE60-477A-9BF6-6748241F2775}" type="slidenum">
              <a:rPr lang="en-US"/>
              <a:pPr/>
              <a:t>22</a:t>
            </a:fld>
            <a:endParaRPr lang="en-US"/>
          </a:p>
        </p:txBody>
      </p:sp>
      <p:sp>
        <p:nvSpPr>
          <p:cNvPr id="73730" name="Rectangle 2"/>
          <p:cNvSpPr>
            <a:spLocks noGrp="1" noChangeArrowheads="1"/>
          </p:cNvSpPr>
          <p:nvPr>
            <p:ph type="title"/>
          </p:nvPr>
        </p:nvSpPr>
        <p:spPr>
          <a:xfrm>
            <a:off x="685800" y="609600"/>
            <a:ext cx="7772400" cy="1524000"/>
          </a:xfrm>
          <a:solidFill>
            <a:schemeClr val="bg1"/>
          </a:solidFill>
          <a:scene3d>
            <a:camera prst="legacyObliqueBottomLeft"/>
            <a:lightRig rig="legacyFlat3" dir="t"/>
          </a:scene3d>
          <a:sp3d extrusionH="430200" prstMaterial="legacyMatte">
            <a:bevelT w="13500" h="13500" prst="angle"/>
            <a:bevelB w="13500" h="13500" prst="angle"/>
            <a:extrusionClr>
              <a:schemeClr val="accent1"/>
            </a:extrusionClr>
          </a:sp3d>
        </p:spPr>
        <p:txBody>
          <a:bodyPr>
            <a:normAutofit fontScale="90000"/>
            <a:flatTx/>
          </a:bodyPr>
          <a:lstStyle/>
          <a:p>
            <a:pPr algn="ctr"/>
            <a:r>
              <a:rPr lang="en-US" sz="3200" b="1" dirty="0" smtClean="0">
                <a:solidFill>
                  <a:schemeClr val="tx1"/>
                </a:solidFill>
              </a:rPr>
              <a:t>EXAMPLE, </a:t>
            </a:r>
            <a:r>
              <a:rPr lang="en-US" sz="3200" b="1" dirty="0">
                <a:solidFill>
                  <a:schemeClr val="tx1"/>
                </a:solidFill>
              </a:rPr>
              <a:t>LEVEL OF FINANCING AND THE MARGINAL COST OF CAPITAL (MCC), continued</a:t>
            </a:r>
          </a:p>
        </p:txBody>
      </p:sp>
      <p:sp>
        <p:nvSpPr>
          <p:cNvPr id="73731" name="Rectangle 3"/>
          <p:cNvSpPr>
            <a:spLocks noGrp="1" noChangeArrowheads="1"/>
          </p:cNvSpPr>
          <p:nvPr>
            <p:ph type="body" idx="1"/>
          </p:nvPr>
        </p:nvSpPr>
        <p:spPr>
          <a:xfrm>
            <a:off x="685800" y="2514600"/>
            <a:ext cx="7772400" cy="3276600"/>
          </a:xfrm>
          <a:ln w="57150">
            <a:solidFill>
              <a:schemeClr val="tx1"/>
            </a:solidFill>
          </a:ln>
          <a:scene3d>
            <a:camera prst="legacyObliqueTopLeft"/>
            <a:lightRig rig="legacyFlat3" dir="t"/>
          </a:scene3d>
          <a:sp3d extrusionH="430200" prstMaterial="legacyMatte">
            <a:bevelT w="13500" h="13500" prst="angle"/>
            <a:bevelB w="13500" h="13500" prst="angle"/>
            <a:extrusionClr>
              <a:schemeClr val="tx1"/>
            </a:extrusionClr>
          </a:sp3d>
        </p:spPr>
        <p:txBody>
          <a:bodyPr>
            <a:flatTx/>
          </a:bodyPr>
          <a:lstStyle/>
          <a:p>
            <a:pPr>
              <a:buFont typeface="Monotype Sorts" pitchFamily="2" charset="2"/>
              <a:buNone/>
            </a:pPr>
            <a:r>
              <a:rPr lang="en-US" sz="2800"/>
              <a:t>    The firm should continue to invest up to the point where the IRR equals the MCC.</a:t>
            </a:r>
          </a:p>
          <a:p>
            <a:pPr>
              <a:buFont typeface="Monotype Sorts" pitchFamily="2" charset="2"/>
              <a:buNone/>
            </a:pPr>
            <a:endParaRPr lang="en-US" sz="2800"/>
          </a:p>
          <a:p>
            <a:r>
              <a:rPr lang="en-US" sz="2800"/>
              <a:t>From the graph, note that the firm should invest in projects B and A, since each IRR exceeds the marginal cost of capital.</a:t>
            </a:r>
          </a:p>
        </p:txBody>
      </p:sp>
      <p:sp>
        <p:nvSpPr>
          <p:cNvPr id="73732" name="AutoShape 4"/>
          <p:cNvSpPr>
            <a:spLocks noChangeArrowheads="1"/>
          </p:cNvSpPr>
          <p:nvPr/>
        </p:nvSpPr>
        <p:spPr bwMode="auto">
          <a:xfrm>
            <a:off x="685800" y="2590800"/>
            <a:ext cx="457200" cy="457200"/>
          </a:xfrm>
          <a:prstGeom prst="star5">
            <a:avLst/>
          </a:prstGeom>
          <a:solidFill>
            <a:srgbClr val="FC0128"/>
          </a:solidFill>
          <a:ln w="12700">
            <a:solidFill>
              <a:schemeClr val="tx1"/>
            </a:solidFill>
            <a:miter lim="800000"/>
            <a:headEnd/>
            <a:tailEnd/>
          </a:ln>
          <a:effectLst/>
        </p:spPr>
        <p:txBody>
          <a:bodyPr wrap="none" anchor="ctr"/>
          <a:lstStyle/>
          <a:p>
            <a:pPr algn="ctr"/>
            <a:endParaRPr lang="en-US" sz="2400">
              <a:solidFill>
                <a:schemeClr val="bg2"/>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10</a:t>
            </a:r>
          </a:p>
        </p:txBody>
      </p:sp>
      <p:sp>
        <p:nvSpPr>
          <p:cNvPr id="5" name="Slide Number Placeholder 5"/>
          <p:cNvSpPr>
            <a:spLocks noGrp="1"/>
          </p:cNvSpPr>
          <p:nvPr>
            <p:ph type="sldNum" sz="quarter" idx="12"/>
          </p:nvPr>
        </p:nvSpPr>
        <p:spPr/>
        <p:txBody>
          <a:bodyPr/>
          <a:lstStyle/>
          <a:p>
            <a:fld id="{01EA7CCE-F8F0-42EE-AAAC-05AB2AD6F7D3}" type="slidenum">
              <a:rPr lang="en-US"/>
              <a:pPr/>
              <a:t>23</a:t>
            </a:fld>
            <a:endParaRPr lang="en-US"/>
          </a:p>
        </p:txBody>
      </p:sp>
      <p:sp>
        <p:nvSpPr>
          <p:cNvPr id="74754" name="Rectangle 2"/>
          <p:cNvSpPr>
            <a:spLocks noGrp="1" noChangeArrowheads="1"/>
          </p:cNvSpPr>
          <p:nvPr>
            <p:ph type="title"/>
          </p:nvPr>
        </p:nvSpPr>
        <p:spPr>
          <a:xfrm>
            <a:off x="685800" y="533400"/>
            <a:ext cx="7772400" cy="1447800"/>
          </a:xfrm>
          <a:solidFill>
            <a:schemeClr val="bg1"/>
          </a:solidFill>
          <a:scene3d>
            <a:camera prst="legacyObliqueBottomLeft"/>
            <a:lightRig rig="legacyFlat3" dir="t"/>
          </a:scene3d>
          <a:sp3d extrusionH="430200" prstMaterial="legacyMatte">
            <a:bevelT w="13500" h="13500" prst="angle"/>
            <a:bevelB w="13500" h="13500" prst="angle"/>
            <a:extrusionClr>
              <a:schemeClr val="accent1"/>
            </a:extrusionClr>
          </a:sp3d>
        </p:spPr>
        <p:txBody>
          <a:bodyPr>
            <a:normAutofit fontScale="90000"/>
            <a:flatTx/>
          </a:bodyPr>
          <a:lstStyle/>
          <a:p>
            <a:pPr algn="ctr"/>
            <a:r>
              <a:rPr lang="en-US" sz="3200" b="1" smtClean="0">
                <a:solidFill>
                  <a:schemeClr val="tx1"/>
                </a:solidFill>
              </a:rPr>
              <a:t>EXAMPLE, </a:t>
            </a:r>
            <a:r>
              <a:rPr lang="en-US" sz="3200" b="1">
                <a:solidFill>
                  <a:schemeClr val="tx1"/>
                </a:solidFill>
              </a:rPr>
              <a:t>LEVEL OF FINANCING AND THE MARGINAL COST OF CAPITAL (MCC), continued</a:t>
            </a:r>
          </a:p>
        </p:txBody>
      </p:sp>
      <p:sp>
        <p:nvSpPr>
          <p:cNvPr id="74755" name="Rectangle 3"/>
          <p:cNvSpPr>
            <a:spLocks noGrp="1" noChangeArrowheads="1"/>
          </p:cNvSpPr>
          <p:nvPr>
            <p:ph type="body" idx="1"/>
          </p:nvPr>
        </p:nvSpPr>
        <p:spPr>
          <a:xfrm>
            <a:off x="685800" y="2514600"/>
            <a:ext cx="7772400" cy="3124200"/>
          </a:xfrm>
          <a:ln w="57150">
            <a:solidFill>
              <a:schemeClr val="tx1"/>
            </a:solidFill>
          </a:ln>
        </p:spPr>
        <p:txBody>
          <a:bodyPr/>
          <a:lstStyle/>
          <a:p>
            <a:r>
              <a:rPr lang="en-US" sz="2800" b="1"/>
              <a:t>The firm should reject project C since its cost of capital is greater then the IRR.</a:t>
            </a:r>
          </a:p>
          <a:p>
            <a:endParaRPr lang="en-US" sz="2800" b="1"/>
          </a:p>
          <a:p>
            <a:r>
              <a:rPr lang="en-US" sz="2800" b="1"/>
              <a:t>The optimal capital budget is $4 million, since this is the sum of the cash outlay required for projects A and B.</a:t>
            </a:r>
          </a:p>
          <a:p>
            <a:pPr>
              <a:buFont typeface="Monotype Sorts" pitchFamily="2" charset="2"/>
              <a:buNone/>
            </a:pPr>
            <a:endParaRPr lang="en-US" sz="2800" b="1"/>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p:cNvSpPr>
            <a:spLocks noGrp="1"/>
          </p:cNvSpPr>
          <p:nvPr>
            <p:ph type="sldNum" sz="quarter" idx="12"/>
          </p:nvPr>
        </p:nvSpPr>
        <p:spPr/>
        <p:txBody>
          <a:bodyPr/>
          <a:lstStyle/>
          <a:p>
            <a:pPr>
              <a:defRPr/>
            </a:pPr>
            <a:fld id="{940BF920-A21E-45A6-BF18-B93A5D7542BC}" type="slidenum">
              <a:rPr lang="en-US"/>
              <a:pPr>
                <a:defRPr/>
              </a:pPr>
              <a:t>24</a:t>
            </a:fld>
            <a:endParaRPr lang="en-US"/>
          </a:p>
        </p:txBody>
      </p:sp>
      <p:grpSp>
        <p:nvGrpSpPr>
          <p:cNvPr id="2" name="Group 9"/>
          <p:cNvGrpSpPr>
            <a:grpSpLocks/>
          </p:cNvGrpSpPr>
          <p:nvPr/>
        </p:nvGrpSpPr>
        <p:grpSpPr bwMode="auto">
          <a:xfrm>
            <a:off x="1592263" y="1803400"/>
            <a:ext cx="3340100" cy="1587500"/>
            <a:chOff x="1488" y="864"/>
            <a:chExt cx="2104" cy="1000"/>
          </a:xfrm>
        </p:grpSpPr>
        <p:sp>
          <p:nvSpPr>
            <p:cNvPr id="105477" name="Rectangle 2"/>
            <p:cNvSpPr>
              <a:spLocks noChangeArrowheads="1"/>
            </p:cNvSpPr>
            <p:nvPr/>
          </p:nvSpPr>
          <p:spPr bwMode="auto">
            <a:xfrm>
              <a:off x="1488" y="864"/>
              <a:ext cx="2104" cy="1000"/>
            </a:xfrm>
            <a:prstGeom prst="rect">
              <a:avLst/>
            </a:prstGeom>
            <a:noFill/>
            <a:ln w="25400">
              <a:solidFill>
                <a:srgbClr val="00FF00"/>
              </a:solidFill>
              <a:miter lim="800000"/>
              <a:headEnd/>
              <a:tailEnd/>
            </a:ln>
            <a:scene3d>
              <a:camera prst="legacyObliqueBottomLeft"/>
              <a:lightRig rig="legacyFlat3" dir="t"/>
            </a:scene3d>
            <a:sp3d extrusionH="430200" prstMaterial="legacyMatte">
              <a:bevelT w="13500" h="13500" prst="angle"/>
              <a:bevelB w="13500" h="13500" prst="angle"/>
              <a:extrusionClr>
                <a:srgbClr val="00FF00"/>
              </a:extrusionClr>
            </a:sp3d>
          </p:spPr>
          <p:txBody>
            <a:bodyPr wrap="none" anchor="ctr">
              <a:flatTx/>
            </a:bodyPr>
            <a:lstStyle/>
            <a:p>
              <a:endParaRPr lang="en-US"/>
            </a:p>
          </p:txBody>
        </p:sp>
        <p:sp>
          <p:nvSpPr>
            <p:cNvPr id="105478" name="Rectangle 5"/>
            <p:cNvSpPr>
              <a:spLocks noChangeArrowheads="1"/>
            </p:cNvSpPr>
            <p:nvPr/>
          </p:nvSpPr>
          <p:spPr bwMode="auto">
            <a:xfrm>
              <a:off x="1839" y="1004"/>
              <a:ext cx="1410" cy="748"/>
            </a:xfrm>
            <a:prstGeom prst="rect">
              <a:avLst/>
            </a:prstGeom>
            <a:noFill/>
            <a:ln w="12700">
              <a:noFill/>
              <a:miter lim="800000"/>
              <a:headEnd/>
              <a:tailEnd/>
            </a:ln>
          </p:spPr>
          <p:txBody>
            <a:bodyPr wrap="none" lIns="90488" tIns="44450" rIns="90488" bIns="44450">
              <a:spAutoFit/>
            </a:bodyPr>
            <a:lstStyle/>
            <a:p>
              <a:pPr algn="ctr"/>
              <a:r>
                <a:rPr lang="en-US" sz="3600" b="1">
                  <a:latin typeface="Arial" charset="0"/>
                </a:rPr>
                <a:t>Dividend </a:t>
              </a:r>
            </a:p>
            <a:p>
              <a:pPr algn="ctr"/>
              <a:r>
                <a:rPr lang="en-US" sz="3600" b="1">
                  <a:latin typeface="Arial" charset="0"/>
                </a:rPr>
                <a:t>Policy</a:t>
              </a:r>
            </a:p>
          </p:txBody>
        </p:sp>
      </p:grpSp>
      <p:sp>
        <p:nvSpPr>
          <p:cNvPr id="4103" name="WordArt 7"/>
          <p:cNvSpPr>
            <a:spLocks noChangeArrowheads="1" noChangeShapeType="1" noTextEdit="1"/>
          </p:cNvSpPr>
          <p:nvPr/>
        </p:nvSpPr>
        <p:spPr bwMode="auto">
          <a:xfrm>
            <a:off x="5267325" y="3741738"/>
            <a:ext cx="2733675" cy="647700"/>
          </a:xfrm>
          <a:prstGeom prst="rect">
            <a:avLst/>
          </a:prstGeom>
        </p:spPr>
        <p:txBody>
          <a:bodyPr wrap="none" fromWordArt="1">
            <a:prstTxWarp prst="textPlain">
              <a:avLst>
                <a:gd name="adj" fmla="val 50000"/>
              </a:avLst>
            </a:prstTxWarp>
          </a:bodyPr>
          <a:lstStyle/>
          <a:p>
            <a:pPr algn="ctr"/>
            <a:r>
              <a:rPr lang="en-US"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outerShdw>
                </a:effectLst>
                <a:latin typeface="Arial Black"/>
              </a:rPr>
              <a:t>Chapter 16</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4103"/>
                                        </p:tgtEl>
                                        <p:attrNameLst>
                                          <p:attrName>style.visibility</p:attrName>
                                        </p:attrNameLst>
                                      </p:cBhvr>
                                      <p:to>
                                        <p:strVal val="visible"/>
                                      </p:to>
                                    </p:set>
                                    <p:anim calcmode="lin" valueType="num">
                                      <p:cBhvr>
                                        <p:cTn id="7" dur="1000" fill="hold"/>
                                        <p:tgtEl>
                                          <p:spTgt spid="4103"/>
                                        </p:tgtEl>
                                        <p:attrNameLst>
                                          <p:attrName>ppt_w</p:attrName>
                                        </p:attrNameLst>
                                      </p:cBhvr>
                                      <p:tavLst>
                                        <p:tav tm="0">
                                          <p:val>
                                            <p:fltVal val="0"/>
                                          </p:val>
                                        </p:tav>
                                        <p:tav tm="100000">
                                          <p:val>
                                            <p:strVal val="#ppt_w"/>
                                          </p:val>
                                        </p:tav>
                                      </p:tavLst>
                                    </p:anim>
                                    <p:anim calcmode="lin" valueType="num">
                                      <p:cBhvr>
                                        <p:cTn id="8" dur="1000" fill="hold"/>
                                        <p:tgtEl>
                                          <p:spTgt spid="4103"/>
                                        </p:tgtEl>
                                        <p:attrNameLst>
                                          <p:attrName>ppt_h</p:attrName>
                                        </p:attrNameLst>
                                      </p:cBhvr>
                                      <p:tavLst>
                                        <p:tav tm="0">
                                          <p:val>
                                            <p:fltVal val="0"/>
                                          </p:val>
                                        </p:tav>
                                        <p:tav tm="100000">
                                          <p:val>
                                            <p:strVal val="#ppt_h"/>
                                          </p:val>
                                        </p:tav>
                                      </p:tavLst>
                                    </p:anim>
                                    <p:anim calcmode="lin" valueType="num">
                                      <p:cBhvr>
                                        <p:cTn id="9" dur="1000" fill="hold"/>
                                        <p:tgtEl>
                                          <p:spTgt spid="4103"/>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10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3" grpId="0" animBg="1"/>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5" name="Rectangle 5"/>
          <p:cNvSpPr>
            <a:spLocks noGrp="1" noChangeArrowheads="1"/>
          </p:cNvSpPr>
          <p:nvPr>
            <p:ph idx="1"/>
          </p:nvPr>
        </p:nvSpPr>
        <p:spPr>
          <a:xfrm>
            <a:off x="1108075" y="2217738"/>
            <a:ext cx="7543800" cy="2573337"/>
          </a:xfrm>
        </p:spPr>
        <p:txBody>
          <a:bodyPr/>
          <a:lstStyle/>
          <a:p>
            <a:pPr>
              <a:defRPr/>
            </a:pPr>
            <a:r>
              <a:rPr lang="en-US"/>
              <a:t>Factors that influence dividend policy </a:t>
            </a:r>
          </a:p>
          <a:p>
            <a:pPr>
              <a:defRPr/>
            </a:pPr>
            <a:r>
              <a:rPr lang="en-US"/>
              <a:t>How to pay dividends</a:t>
            </a:r>
          </a:p>
          <a:p>
            <a:pPr>
              <a:defRPr/>
            </a:pPr>
            <a:r>
              <a:rPr lang="en-US"/>
              <a:t>Major dividend theories</a:t>
            </a:r>
          </a:p>
          <a:p>
            <a:pPr>
              <a:defRPr/>
            </a:pPr>
            <a:r>
              <a:rPr lang="en-US"/>
              <a:t>Alternatives to cash dividends</a:t>
            </a:r>
          </a:p>
        </p:txBody>
      </p:sp>
      <p:sp>
        <p:nvSpPr>
          <p:cNvPr id="6" name="Slide Number Placeholder 5"/>
          <p:cNvSpPr>
            <a:spLocks noGrp="1"/>
          </p:cNvSpPr>
          <p:nvPr>
            <p:ph type="sldNum" sz="quarter" idx="12"/>
          </p:nvPr>
        </p:nvSpPr>
        <p:spPr/>
        <p:txBody>
          <a:bodyPr/>
          <a:lstStyle/>
          <a:p>
            <a:pPr>
              <a:defRPr/>
            </a:pPr>
            <a:fld id="{481398C5-569F-43D4-B849-B9D8960E611D}" type="slidenum">
              <a:rPr lang="en-US"/>
              <a:pPr>
                <a:defRPr/>
              </a:pPr>
              <a:t>25</a:t>
            </a:fld>
            <a:endParaRPr lang="en-US"/>
          </a:p>
        </p:txBody>
      </p:sp>
      <p:sp>
        <p:nvSpPr>
          <p:cNvPr id="5124" name="Rectangle 4"/>
          <p:cNvSpPr>
            <a:spLocks noGrp="1" noChangeArrowheads="1"/>
          </p:cNvSpPr>
          <p:nvPr>
            <p:ph type="title"/>
          </p:nvPr>
        </p:nvSpPr>
        <p:spPr>
          <a:xfrm>
            <a:off x="1066800" y="838200"/>
            <a:ext cx="7543800" cy="898525"/>
          </a:xfrm>
        </p:spPr>
        <p:txBody>
          <a:bodyPr/>
          <a:lstStyle/>
          <a:p>
            <a:pPr>
              <a:defRPr/>
            </a:pPr>
            <a:r>
              <a:rPr lang="en-US"/>
              <a:t>Learning Objectives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5">
                                            <p:txEl>
                                              <p:pRg st="0" end="0"/>
                                            </p:txEl>
                                          </p:spTgt>
                                        </p:tgtEl>
                                        <p:attrNameLst>
                                          <p:attrName>style.visibility</p:attrName>
                                        </p:attrNameLst>
                                      </p:cBhvr>
                                      <p:to>
                                        <p:strVal val="visible"/>
                                      </p:to>
                                    </p:set>
                                    <p:animEffect transition="in" filter="wipe(left)">
                                      <p:cBhvr>
                                        <p:cTn id="7" dur="500"/>
                                        <p:tgtEl>
                                          <p:spTgt spid="5125">
                                            <p:txEl>
                                              <p:pRg st="0" end="0"/>
                                            </p:txEl>
                                          </p:spTgt>
                                        </p:tgtEl>
                                      </p:cBhvr>
                                    </p:animEffect>
                                  </p:childTnLst>
                                  <p:subTnLst>
                                    <p:animClr>
                                      <p:cBhvr override="childStyle">
                                        <p:cTn dur="1" fill="hold" display="0" masterRel="nextClick" afterEffect="1"/>
                                        <p:tgtEl>
                                          <p:spTgt spid="5125">
                                            <p:txEl>
                                              <p:pRg st="0" end="0"/>
                                            </p:txEl>
                                          </p:spTgt>
                                        </p:tgtEl>
                                        <p:attrNameLst>
                                          <p:attrName>ppt_c</p:attrName>
                                        </p:attrNameLst>
                                      </p:cBhvr>
                                      <p:to>
                                        <a:srgbClr val="FFFF66"/>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125">
                                            <p:txEl>
                                              <p:pRg st="1" end="1"/>
                                            </p:txEl>
                                          </p:spTgt>
                                        </p:tgtEl>
                                        <p:attrNameLst>
                                          <p:attrName>style.visibility</p:attrName>
                                        </p:attrNameLst>
                                      </p:cBhvr>
                                      <p:to>
                                        <p:strVal val="visible"/>
                                      </p:to>
                                    </p:set>
                                    <p:animEffect transition="in" filter="wipe(left)">
                                      <p:cBhvr>
                                        <p:cTn id="12" dur="500"/>
                                        <p:tgtEl>
                                          <p:spTgt spid="5125">
                                            <p:txEl>
                                              <p:pRg st="1" end="1"/>
                                            </p:txEl>
                                          </p:spTgt>
                                        </p:tgtEl>
                                      </p:cBhvr>
                                    </p:animEffect>
                                  </p:childTnLst>
                                  <p:subTnLst>
                                    <p:animClr>
                                      <p:cBhvr override="childStyle">
                                        <p:cTn dur="1" fill="hold" display="0" masterRel="nextClick" afterEffect="1"/>
                                        <p:tgtEl>
                                          <p:spTgt spid="5125">
                                            <p:txEl>
                                              <p:pRg st="1" end="1"/>
                                            </p:txEl>
                                          </p:spTgt>
                                        </p:tgtEl>
                                        <p:attrNameLst>
                                          <p:attrName>ppt_c</p:attrName>
                                        </p:attrNameLst>
                                      </p:cBhvr>
                                      <p:to>
                                        <a:srgbClr val="FFFF66"/>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125">
                                            <p:txEl>
                                              <p:pRg st="2" end="2"/>
                                            </p:txEl>
                                          </p:spTgt>
                                        </p:tgtEl>
                                        <p:attrNameLst>
                                          <p:attrName>style.visibility</p:attrName>
                                        </p:attrNameLst>
                                      </p:cBhvr>
                                      <p:to>
                                        <p:strVal val="visible"/>
                                      </p:to>
                                    </p:set>
                                    <p:animEffect transition="in" filter="wipe(left)">
                                      <p:cBhvr>
                                        <p:cTn id="17" dur="500"/>
                                        <p:tgtEl>
                                          <p:spTgt spid="5125">
                                            <p:txEl>
                                              <p:pRg st="2" end="2"/>
                                            </p:txEl>
                                          </p:spTgt>
                                        </p:tgtEl>
                                      </p:cBhvr>
                                    </p:animEffect>
                                  </p:childTnLst>
                                  <p:subTnLst>
                                    <p:animClr>
                                      <p:cBhvr override="childStyle">
                                        <p:cTn dur="1" fill="hold" display="0" masterRel="nextClick" afterEffect="1"/>
                                        <p:tgtEl>
                                          <p:spTgt spid="5125">
                                            <p:txEl>
                                              <p:pRg st="2" end="2"/>
                                            </p:txEl>
                                          </p:spTgt>
                                        </p:tgtEl>
                                        <p:attrNameLst>
                                          <p:attrName>ppt_c</p:attrName>
                                        </p:attrNameLst>
                                      </p:cBhvr>
                                      <p:to>
                                        <a:srgbClr val="FFFF66"/>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125">
                                            <p:txEl>
                                              <p:pRg st="3" end="3"/>
                                            </p:txEl>
                                          </p:spTgt>
                                        </p:tgtEl>
                                        <p:attrNameLst>
                                          <p:attrName>style.visibility</p:attrName>
                                        </p:attrNameLst>
                                      </p:cBhvr>
                                      <p:to>
                                        <p:strVal val="visible"/>
                                      </p:to>
                                    </p:set>
                                    <p:animEffect transition="in" filter="wipe(left)">
                                      <p:cBhvr>
                                        <p:cTn id="22" dur="500"/>
                                        <p:tgtEl>
                                          <p:spTgt spid="5125">
                                            <p:txEl>
                                              <p:pRg st="3" end="3"/>
                                            </p:txEl>
                                          </p:spTgt>
                                        </p:tgtEl>
                                      </p:cBhvr>
                                    </p:animEffect>
                                  </p:childTnLst>
                                  <p:subTnLst>
                                    <p:animClr>
                                      <p:cBhvr override="childStyle">
                                        <p:cTn dur="1" fill="hold" display="0" masterRel="nextClick" afterEffect="1"/>
                                        <p:tgtEl>
                                          <p:spTgt spid="5125">
                                            <p:txEl>
                                              <p:pRg st="3" end="3"/>
                                            </p:txEl>
                                          </p:spTgt>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9" name="Rectangle 5"/>
          <p:cNvSpPr>
            <a:spLocks noGrp="1" noChangeArrowheads="1"/>
          </p:cNvSpPr>
          <p:nvPr>
            <p:ph idx="1"/>
          </p:nvPr>
        </p:nvSpPr>
        <p:spPr/>
        <p:txBody>
          <a:bodyPr/>
          <a:lstStyle/>
          <a:p>
            <a:pPr>
              <a:defRPr/>
            </a:pPr>
            <a:r>
              <a:rPr lang="en-US"/>
              <a:t>Need for funds</a:t>
            </a:r>
          </a:p>
          <a:p>
            <a:pPr>
              <a:defRPr/>
            </a:pPr>
            <a:r>
              <a:rPr lang="en-US"/>
              <a:t>Management expectations for the firm’s future prospects</a:t>
            </a:r>
          </a:p>
          <a:p>
            <a:pPr>
              <a:defRPr/>
            </a:pPr>
            <a:r>
              <a:rPr lang="en-US"/>
              <a:t>Stockholders’ preferences</a:t>
            </a:r>
          </a:p>
          <a:p>
            <a:pPr>
              <a:defRPr/>
            </a:pPr>
            <a:r>
              <a:rPr lang="en-US"/>
              <a:t>Restrictions on dividend payments</a:t>
            </a:r>
          </a:p>
          <a:p>
            <a:pPr>
              <a:defRPr/>
            </a:pPr>
            <a:r>
              <a:rPr lang="en-US"/>
              <a:t>Availability of cash</a:t>
            </a:r>
          </a:p>
        </p:txBody>
      </p:sp>
      <p:sp>
        <p:nvSpPr>
          <p:cNvPr id="6" name="Slide Number Placeholder 5"/>
          <p:cNvSpPr>
            <a:spLocks noGrp="1"/>
          </p:cNvSpPr>
          <p:nvPr>
            <p:ph type="sldNum" sz="quarter" idx="12"/>
          </p:nvPr>
        </p:nvSpPr>
        <p:spPr/>
        <p:txBody>
          <a:bodyPr/>
          <a:lstStyle/>
          <a:p>
            <a:pPr>
              <a:defRPr/>
            </a:pPr>
            <a:fld id="{0AEC34A7-2601-4E97-9336-9F73F756FAB2}" type="slidenum">
              <a:rPr lang="en-US"/>
              <a:pPr>
                <a:defRPr/>
              </a:pPr>
              <a:t>26</a:t>
            </a:fld>
            <a:endParaRPr lang="en-US"/>
          </a:p>
        </p:txBody>
      </p:sp>
      <p:sp>
        <p:nvSpPr>
          <p:cNvPr id="6148" name="Rectangle 4"/>
          <p:cNvSpPr>
            <a:spLocks noGrp="1" noChangeArrowheads="1"/>
          </p:cNvSpPr>
          <p:nvPr>
            <p:ph type="title"/>
          </p:nvPr>
        </p:nvSpPr>
        <p:spPr>
          <a:xfrm>
            <a:off x="1066800" y="890588"/>
            <a:ext cx="7543800" cy="846137"/>
          </a:xfrm>
        </p:spPr>
        <p:txBody>
          <a:bodyPr/>
          <a:lstStyle/>
          <a:p>
            <a:pPr>
              <a:defRPr/>
            </a:pPr>
            <a:r>
              <a:rPr lang="en-US"/>
              <a:t>Factors in Dividend Policy</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49">
                                            <p:txEl>
                                              <p:pRg st="0" end="0"/>
                                            </p:txEl>
                                          </p:spTgt>
                                        </p:tgtEl>
                                        <p:attrNameLst>
                                          <p:attrName>style.visibility</p:attrName>
                                        </p:attrNameLst>
                                      </p:cBhvr>
                                      <p:to>
                                        <p:strVal val="visible"/>
                                      </p:to>
                                    </p:set>
                                    <p:animEffect transition="in" filter="wipe(left)">
                                      <p:cBhvr>
                                        <p:cTn id="7" dur="500"/>
                                        <p:tgtEl>
                                          <p:spTgt spid="6149">
                                            <p:txEl>
                                              <p:pRg st="0" end="0"/>
                                            </p:txEl>
                                          </p:spTgt>
                                        </p:tgtEl>
                                      </p:cBhvr>
                                    </p:animEffect>
                                  </p:childTnLst>
                                  <p:subTnLst>
                                    <p:animClr>
                                      <p:cBhvr override="childStyle">
                                        <p:cTn dur="1" fill="hold" display="0" masterRel="nextClick" afterEffect="1"/>
                                        <p:tgtEl>
                                          <p:spTgt spid="6149">
                                            <p:txEl>
                                              <p:pRg st="0" end="0"/>
                                            </p:txEl>
                                          </p:spTgt>
                                        </p:tgtEl>
                                        <p:attrNameLst>
                                          <p:attrName>ppt_c</p:attrName>
                                        </p:attrNameLst>
                                      </p:cBhvr>
                                      <p:to>
                                        <a:srgbClr val="FFFF66"/>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49">
                                            <p:txEl>
                                              <p:pRg st="1" end="1"/>
                                            </p:txEl>
                                          </p:spTgt>
                                        </p:tgtEl>
                                        <p:attrNameLst>
                                          <p:attrName>style.visibility</p:attrName>
                                        </p:attrNameLst>
                                      </p:cBhvr>
                                      <p:to>
                                        <p:strVal val="visible"/>
                                      </p:to>
                                    </p:set>
                                    <p:animEffect transition="in" filter="wipe(left)">
                                      <p:cBhvr>
                                        <p:cTn id="12" dur="500"/>
                                        <p:tgtEl>
                                          <p:spTgt spid="6149">
                                            <p:txEl>
                                              <p:pRg st="1" end="1"/>
                                            </p:txEl>
                                          </p:spTgt>
                                        </p:tgtEl>
                                      </p:cBhvr>
                                    </p:animEffect>
                                  </p:childTnLst>
                                  <p:subTnLst>
                                    <p:animClr>
                                      <p:cBhvr override="childStyle">
                                        <p:cTn dur="1" fill="hold" display="0" masterRel="nextClick" afterEffect="1"/>
                                        <p:tgtEl>
                                          <p:spTgt spid="6149">
                                            <p:txEl>
                                              <p:pRg st="1" end="1"/>
                                            </p:txEl>
                                          </p:spTgt>
                                        </p:tgtEl>
                                        <p:attrNameLst>
                                          <p:attrName>ppt_c</p:attrName>
                                        </p:attrNameLst>
                                      </p:cBhvr>
                                      <p:to>
                                        <a:srgbClr val="FFFF66"/>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149">
                                            <p:txEl>
                                              <p:pRg st="2" end="2"/>
                                            </p:txEl>
                                          </p:spTgt>
                                        </p:tgtEl>
                                        <p:attrNameLst>
                                          <p:attrName>style.visibility</p:attrName>
                                        </p:attrNameLst>
                                      </p:cBhvr>
                                      <p:to>
                                        <p:strVal val="visible"/>
                                      </p:to>
                                    </p:set>
                                    <p:animEffect transition="in" filter="wipe(left)">
                                      <p:cBhvr>
                                        <p:cTn id="17" dur="500"/>
                                        <p:tgtEl>
                                          <p:spTgt spid="6149">
                                            <p:txEl>
                                              <p:pRg st="2" end="2"/>
                                            </p:txEl>
                                          </p:spTgt>
                                        </p:tgtEl>
                                      </p:cBhvr>
                                    </p:animEffect>
                                  </p:childTnLst>
                                  <p:subTnLst>
                                    <p:animClr>
                                      <p:cBhvr override="childStyle">
                                        <p:cTn dur="1" fill="hold" display="0" masterRel="nextClick" afterEffect="1"/>
                                        <p:tgtEl>
                                          <p:spTgt spid="6149">
                                            <p:txEl>
                                              <p:pRg st="2" end="2"/>
                                            </p:txEl>
                                          </p:spTgt>
                                        </p:tgtEl>
                                        <p:attrNameLst>
                                          <p:attrName>ppt_c</p:attrName>
                                        </p:attrNameLst>
                                      </p:cBhvr>
                                      <p:to>
                                        <a:srgbClr val="FFFF66"/>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149">
                                            <p:txEl>
                                              <p:pRg st="3" end="3"/>
                                            </p:txEl>
                                          </p:spTgt>
                                        </p:tgtEl>
                                        <p:attrNameLst>
                                          <p:attrName>style.visibility</p:attrName>
                                        </p:attrNameLst>
                                      </p:cBhvr>
                                      <p:to>
                                        <p:strVal val="visible"/>
                                      </p:to>
                                    </p:set>
                                    <p:animEffect transition="in" filter="wipe(left)">
                                      <p:cBhvr>
                                        <p:cTn id="22" dur="500"/>
                                        <p:tgtEl>
                                          <p:spTgt spid="6149">
                                            <p:txEl>
                                              <p:pRg st="3" end="3"/>
                                            </p:txEl>
                                          </p:spTgt>
                                        </p:tgtEl>
                                      </p:cBhvr>
                                    </p:animEffect>
                                  </p:childTnLst>
                                  <p:subTnLst>
                                    <p:animClr>
                                      <p:cBhvr override="childStyle">
                                        <p:cTn dur="1" fill="hold" display="0" masterRel="nextClick" afterEffect="1"/>
                                        <p:tgtEl>
                                          <p:spTgt spid="6149">
                                            <p:txEl>
                                              <p:pRg st="3" end="3"/>
                                            </p:txEl>
                                          </p:spTgt>
                                        </p:tgtEl>
                                        <p:attrNameLst>
                                          <p:attrName>ppt_c</p:attrName>
                                        </p:attrNameLst>
                                      </p:cBhvr>
                                      <p:to>
                                        <a:srgbClr val="FFFF66"/>
                                      </p:to>
                                    </p:animClr>
                                  </p:sub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149">
                                            <p:txEl>
                                              <p:pRg st="4" end="4"/>
                                            </p:txEl>
                                          </p:spTgt>
                                        </p:tgtEl>
                                        <p:attrNameLst>
                                          <p:attrName>style.visibility</p:attrName>
                                        </p:attrNameLst>
                                      </p:cBhvr>
                                      <p:to>
                                        <p:strVal val="visible"/>
                                      </p:to>
                                    </p:set>
                                    <p:animEffect transition="in" filter="wipe(left)">
                                      <p:cBhvr>
                                        <p:cTn id="27" dur="500"/>
                                        <p:tgtEl>
                                          <p:spTgt spid="6149">
                                            <p:txEl>
                                              <p:pRg st="4" end="4"/>
                                            </p:txEl>
                                          </p:spTgt>
                                        </p:tgtEl>
                                      </p:cBhvr>
                                    </p:animEffect>
                                  </p:childTnLst>
                                  <p:subTnLst>
                                    <p:animClr>
                                      <p:cBhvr override="childStyle">
                                        <p:cTn dur="1" fill="hold" display="0" masterRel="nextClick" afterEffect="1"/>
                                        <p:tgtEl>
                                          <p:spTgt spid="6149">
                                            <p:txEl>
                                              <p:pRg st="4" end="4"/>
                                            </p:txEl>
                                          </p:spTgt>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7" name="Rectangle 5"/>
          <p:cNvSpPr>
            <a:spLocks noGrp="1" noChangeArrowheads="1"/>
          </p:cNvSpPr>
          <p:nvPr>
            <p:ph idx="1"/>
          </p:nvPr>
        </p:nvSpPr>
        <p:spPr>
          <a:xfrm>
            <a:off x="1289050" y="2036763"/>
            <a:ext cx="7207250" cy="4114800"/>
          </a:xfrm>
        </p:spPr>
        <p:txBody>
          <a:bodyPr/>
          <a:lstStyle/>
          <a:p>
            <a:pPr>
              <a:defRPr/>
            </a:pPr>
            <a:r>
              <a:rPr lang="en-US" sz="2800"/>
              <a:t>A dividend reinvestment plan (DRIP) is a plan in which stockholders are allowed to reinvest their dividends in additional shares of stock instead of receiving them in cash. </a:t>
            </a:r>
          </a:p>
          <a:p>
            <a:pPr>
              <a:defRPr/>
            </a:pPr>
            <a:r>
              <a:rPr lang="en-US" sz="2800"/>
              <a:t>Popular with investors because they can avoid commission costs.</a:t>
            </a:r>
          </a:p>
          <a:p>
            <a:pPr>
              <a:defRPr/>
            </a:pPr>
            <a:r>
              <a:rPr lang="en-US" sz="2800"/>
              <a:t>Dividends paid and reinvested are still taxable income to the investor.</a:t>
            </a:r>
          </a:p>
        </p:txBody>
      </p:sp>
      <p:sp>
        <p:nvSpPr>
          <p:cNvPr id="6" name="Slide Number Placeholder 5"/>
          <p:cNvSpPr>
            <a:spLocks noGrp="1"/>
          </p:cNvSpPr>
          <p:nvPr>
            <p:ph type="sldNum" sz="quarter" idx="12"/>
          </p:nvPr>
        </p:nvSpPr>
        <p:spPr/>
        <p:txBody>
          <a:bodyPr/>
          <a:lstStyle/>
          <a:p>
            <a:pPr>
              <a:defRPr/>
            </a:pPr>
            <a:fld id="{D2F56455-FB94-44FD-B2F2-81AA0D99FCE7}" type="slidenum">
              <a:rPr lang="en-US"/>
              <a:pPr>
                <a:defRPr/>
              </a:pPr>
              <a:t>27</a:t>
            </a:fld>
            <a:endParaRPr lang="en-US"/>
          </a:p>
        </p:txBody>
      </p:sp>
      <p:sp>
        <p:nvSpPr>
          <p:cNvPr id="13316" name="Rectangle 4"/>
          <p:cNvSpPr>
            <a:spLocks noGrp="1" noChangeArrowheads="1"/>
          </p:cNvSpPr>
          <p:nvPr>
            <p:ph type="title"/>
          </p:nvPr>
        </p:nvSpPr>
        <p:spPr>
          <a:xfrm>
            <a:off x="1066800" y="931863"/>
            <a:ext cx="7543800" cy="804862"/>
          </a:xfrm>
        </p:spPr>
        <p:txBody>
          <a:bodyPr/>
          <a:lstStyle/>
          <a:p>
            <a:pPr>
              <a:defRPr/>
            </a:pPr>
            <a:r>
              <a:rPr lang="en-US" sz="3600"/>
              <a:t>Dividend Reinvestment Plans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animEffect transition="in" filter="wipe(left)">
                                      <p:cBhvr>
                                        <p:cTn id="7" dur="500"/>
                                        <p:tgtEl>
                                          <p:spTgt spid="13317">
                                            <p:txEl>
                                              <p:pRg st="0" end="0"/>
                                            </p:txEl>
                                          </p:spTgt>
                                        </p:tgtEl>
                                      </p:cBhvr>
                                    </p:animEffect>
                                  </p:childTnLst>
                                  <p:subTnLst>
                                    <p:animClr>
                                      <p:cBhvr override="childStyle">
                                        <p:cTn dur="1" fill="hold" display="0" masterRel="nextClick" afterEffect="1"/>
                                        <p:tgtEl>
                                          <p:spTgt spid="13317">
                                            <p:txEl>
                                              <p:pRg st="0" end="0"/>
                                            </p:txEl>
                                          </p:spTgt>
                                        </p:tgtEl>
                                        <p:attrNameLst>
                                          <p:attrName>ppt_c</p:attrName>
                                        </p:attrNameLst>
                                      </p:cBhvr>
                                      <p:to>
                                        <a:srgbClr val="FFFF66"/>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317">
                                            <p:txEl>
                                              <p:pRg st="1" end="1"/>
                                            </p:txEl>
                                          </p:spTgt>
                                        </p:tgtEl>
                                        <p:attrNameLst>
                                          <p:attrName>style.visibility</p:attrName>
                                        </p:attrNameLst>
                                      </p:cBhvr>
                                      <p:to>
                                        <p:strVal val="visible"/>
                                      </p:to>
                                    </p:set>
                                    <p:animEffect transition="in" filter="wipe(left)">
                                      <p:cBhvr>
                                        <p:cTn id="12" dur="500"/>
                                        <p:tgtEl>
                                          <p:spTgt spid="13317">
                                            <p:txEl>
                                              <p:pRg st="1" end="1"/>
                                            </p:txEl>
                                          </p:spTgt>
                                        </p:tgtEl>
                                      </p:cBhvr>
                                    </p:animEffect>
                                  </p:childTnLst>
                                  <p:subTnLst>
                                    <p:animClr>
                                      <p:cBhvr override="childStyle">
                                        <p:cTn dur="1" fill="hold" display="0" masterRel="nextClick" afterEffect="1"/>
                                        <p:tgtEl>
                                          <p:spTgt spid="13317">
                                            <p:txEl>
                                              <p:pRg st="1" end="1"/>
                                            </p:txEl>
                                          </p:spTgt>
                                        </p:tgtEl>
                                        <p:attrNameLst>
                                          <p:attrName>ppt_c</p:attrName>
                                        </p:attrNameLst>
                                      </p:cBhvr>
                                      <p:to>
                                        <a:srgbClr val="FFFF66"/>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317">
                                            <p:txEl>
                                              <p:pRg st="2" end="2"/>
                                            </p:txEl>
                                          </p:spTgt>
                                        </p:tgtEl>
                                        <p:attrNameLst>
                                          <p:attrName>style.visibility</p:attrName>
                                        </p:attrNameLst>
                                      </p:cBhvr>
                                      <p:to>
                                        <p:strVal val="visible"/>
                                      </p:to>
                                    </p:set>
                                    <p:animEffect transition="in" filter="wipe(left)">
                                      <p:cBhvr>
                                        <p:cTn id="17" dur="500"/>
                                        <p:tgtEl>
                                          <p:spTgt spid="13317">
                                            <p:txEl>
                                              <p:pRg st="2" end="2"/>
                                            </p:txEl>
                                          </p:spTgt>
                                        </p:tgtEl>
                                      </p:cBhvr>
                                    </p:animEffect>
                                  </p:childTnLst>
                                  <p:subTnLst>
                                    <p:animClr>
                                      <p:cBhvr override="childStyle">
                                        <p:cTn dur="1" fill="hold" display="0" masterRel="nextClick" afterEffect="1"/>
                                        <p:tgtEl>
                                          <p:spTgt spid="13317">
                                            <p:txEl>
                                              <p:pRg st="2" end="2"/>
                                            </p:txEl>
                                          </p:spTgt>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5" name="Rectangle 5"/>
          <p:cNvSpPr>
            <a:spLocks noGrp="1" noChangeArrowheads="1"/>
          </p:cNvSpPr>
          <p:nvPr>
            <p:ph idx="1"/>
          </p:nvPr>
        </p:nvSpPr>
        <p:spPr>
          <a:xfrm>
            <a:off x="1066800" y="1981200"/>
            <a:ext cx="7083425" cy="4114800"/>
          </a:xfrm>
        </p:spPr>
        <p:txBody>
          <a:bodyPr/>
          <a:lstStyle/>
          <a:p>
            <a:pPr>
              <a:defRPr/>
            </a:pPr>
            <a:r>
              <a:rPr lang="en-US"/>
              <a:t>Residual Theory of Dividends</a:t>
            </a:r>
          </a:p>
          <a:p>
            <a:pPr lvl="1">
              <a:defRPr/>
            </a:pPr>
            <a:r>
              <a:rPr lang="en-US"/>
              <a:t>Hypothesizes that dividends should be determined only after the firm has first examined their need for retained earnings to finance the equity portion of funds needed for their capital budget.</a:t>
            </a:r>
          </a:p>
          <a:p>
            <a:pPr lvl="1">
              <a:defRPr/>
            </a:pPr>
            <a:r>
              <a:rPr lang="en-US"/>
              <a:t>Thus, dividends arise from the “residual” or left-over earnings.</a:t>
            </a:r>
          </a:p>
        </p:txBody>
      </p:sp>
      <p:sp>
        <p:nvSpPr>
          <p:cNvPr id="6" name="Slide Number Placeholder 5"/>
          <p:cNvSpPr>
            <a:spLocks noGrp="1"/>
          </p:cNvSpPr>
          <p:nvPr>
            <p:ph type="sldNum" sz="quarter" idx="12"/>
          </p:nvPr>
        </p:nvSpPr>
        <p:spPr/>
        <p:txBody>
          <a:bodyPr/>
          <a:lstStyle/>
          <a:p>
            <a:pPr>
              <a:defRPr/>
            </a:pPr>
            <a:fld id="{36D6C45F-D7F9-4298-B917-77CEB0BA8B9A}" type="slidenum">
              <a:rPr lang="en-US"/>
              <a:pPr>
                <a:defRPr/>
              </a:pPr>
              <a:t>28</a:t>
            </a:fld>
            <a:endParaRPr lang="en-US"/>
          </a:p>
        </p:txBody>
      </p:sp>
      <p:sp>
        <p:nvSpPr>
          <p:cNvPr id="15364" name="Rectangle 4"/>
          <p:cNvSpPr>
            <a:spLocks noGrp="1" noChangeArrowheads="1"/>
          </p:cNvSpPr>
          <p:nvPr>
            <p:ph type="title"/>
          </p:nvPr>
        </p:nvSpPr>
        <p:spPr>
          <a:xfrm>
            <a:off x="1066800" y="827088"/>
            <a:ext cx="7543800" cy="909637"/>
          </a:xfrm>
        </p:spPr>
        <p:txBody>
          <a:bodyPr/>
          <a:lstStyle/>
          <a:p>
            <a:pPr>
              <a:defRPr/>
            </a:pPr>
            <a:r>
              <a:rPr lang="en-US" sz="4000"/>
              <a:t>Leading Dividend Theories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365">
                                            <p:txEl>
                                              <p:pRg st="0" end="0"/>
                                            </p:txEl>
                                          </p:spTgt>
                                        </p:tgtEl>
                                        <p:attrNameLst>
                                          <p:attrName>style.visibility</p:attrName>
                                        </p:attrNameLst>
                                      </p:cBhvr>
                                      <p:to>
                                        <p:strVal val="visible"/>
                                      </p:to>
                                    </p:set>
                                    <p:animEffect transition="in" filter="wipe(left)">
                                      <p:cBhvr>
                                        <p:cTn id="7" dur="500"/>
                                        <p:tgtEl>
                                          <p:spTgt spid="15365">
                                            <p:txEl>
                                              <p:pRg st="0" end="0"/>
                                            </p:txEl>
                                          </p:spTgt>
                                        </p:tgtEl>
                                      </p:cBhvr>
                                    </p:animEffect>
                                  </p:childTnLst>
                                  <p:subTnLst>
                                    <p:animClr>
                                      <p:cBhvr override="childStyle">
                                        <p:cTn dur="1" fill="hold" display="0" masterRel="nextClick" afterEffect="1"/>
                                        <p:tgtEl>
                                          <p:spTgt spid="15365">
                                            <p:txEl>
                                              <p:pRg st="0" end="0"/>
                                            </p:txEl>
                                          </p:spTgt>
                                        </p:tgtEl>
                                        <p:attrNameLst>
                                          <p:attrName>ppt_c</p:attrName>
                                        </p:attrNameLst>
                                      </p:cBhvr>
                                      <p:to>
                                        <a:srgbClr val="FFCC00"/>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365">
                                            <p:txEl>
                                              <p:pRg st="1" end="1"/>
                                            </p:txEl>
                                          </p:spTgt>
                                        </p:tgtEl>
                                        <p:attrNameLst>
                                          <p:attrName>style.visibility</p:attrName>
                                        </p:attrNameLst>
                                      </p:cBhvr>
                                      <p:to>
                                        <p:strVal val="visible"/>
                                      </p:to>
                                    </p:set>
                                    <p:animEffect transition="in" filter="wipe(left)">
                                      <p:cBhvr>
                                        <p:cTn id="12" dur="500"/>
                                        <p:tgtEl>
                                          <p:spTgt spid="15365">
                                            <p:txEl>
                                              <p:pRg st="1" end="1"/>
                                            </p:txEl>
                                          </p:spTgt>
                                        </p:tgtEl>
                                      </p:cBhvr>
                                    </p:animEffect>
                                  </p:childTnLst>
                                  <p:subTnLst>
                                    <p:animClr>
                                      <p:cBhvr override="childStyle">
                                        <p:cTn dur="1" fill="hold" display="0" masterRel="nextClick" afterEffect="1"/>
                                        <p:tgtEl>
                                          <p:spTgt spid="15365">
                                            <p:txEl>
                                              <p:pRg st="1" end="1"/>
                                            </p:txEl>
                                          </p:spTgt>
                                        </p:tgtEl>
                                        <p:attrNameLst>
                                          <p:attrName>ppt_c</p:attrName>
                                        </p:attrNameLst>
                                      </p:cBhvr>
                                      <p:to>
                                        <a:srgbClr val="FFFF66"/>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365">
                                            <p:txEl>
                                              <p:pRg st="2" end="2"/>
                                            </p:txEl>
                                          </p:spTgt>
                                        </p:tgtEl>
                                        <p:attrNameLst>
                                          <p:attrName>style.visibility</p:attrName>
                                        </p:attrNameLst>
                                      </p:cBhvr>
                                      <p:to>
                                        <p:strVal val="visible"/>
                                      </p:to>
                                    </p:set>
                                    <p:animEffect transition="in" filter="wipe(left)">
                                      <p:cBhvr>
                                        <p:cTn id="17" dur="500"/>
                                        <p:tgtEl>
                                          <p:spTgt spid="15365">
                                            <p:txEl>
                                              <p:pRg st="2" end="2"/>
                                            </p:txEl>
                                          </p:spTgt>
                                        </p:tgtEl>
                                      </p:cBhvr>
                                    </p:animEffect>
                                  </p:childTnLst>
                                  <p:subTnLst>
                                    <p:animClr>
                                      <p:cBhvr override="childStyle">
                                        <p:cTn dur="1" fill="hold" display="0" masterRel="nextClick" afterEffect="1"/>
                                        <p:tgtEl>
                                          <p:spTgt spid="15365">
                                            <p:txEl>
                                              <p:pRg st="2" end="2"/>
                                            </p:txEl>
                                          </p:spTgt>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5" grpId="0" build="p" bldLvl="2"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3" name="Rectangle 1029"/>
          <p:cNvSpPr>
            <a:spLocks noGrp="1" noChangeArrowheads="1"/>
          </p:cNvSpPr>
          <p:nvPr>
            <p:ph idx="1"/>
          </p:nvPr>
        </p:nvSpPr>
        <p:spPr>
          <a:xfrm>
            <a:off x="969963" y="2359025"/>
            <a:ext cx="7772400" cy="4114800"/>
          </a:xfrm>
        </p:spPr>
        <p:txBody>
          <a:bodyPr/>
          <a:lstStyle/>
          <a:p>
            <a:pPr lvl="1">
              <a:buFontTx/>
              <a:buNone/>
              <a:defRPr/>
            </a:pPr>
            <a:r>
              <a:rPr lang="en-US" sz="2400" i="1">
                <a:solidFill>
                  <a:schemeClr val="accent1"/>
                </a:solidFill>
              </a:rPr>
              <a:t>Example:</a:t>
            </a:r>
          </a:p>
          <a:p>
            <a:pPr lvl="2">
              <a:defRPr/>
            </a:pPr>
            <a:r>
              <a:rPr lang="en-US" sz="2000"/>
              <a:t>Net Income = $150 million</a:t>
            </a:r>
          </a:p>
          <a:p>
            <a:pPr lvl="2">
              <a:defRPr/>
            </a:pPr>
            <a:r>
              <a:rPr lang="en-US" sz="2000"/>
              <a:t>Total Amount of Funds Needed to Finance Positive NPV Projects = $100 million</a:t>
            </a:r>
          </a:p>
          <a:p>
            <a:pPr lvl="2">
              <a:defRPr/>
            </a:pPr>
            <a:r>
              <a:rPr lang="en-US" sz="2000"/>
              <a:t>Optimal Capital Structure: 60%D, 40%E</a:t>
            </a:r>
          </a:p>
          <a:p>
            <a:pPr lvl="2">
              <a:defRPr/>
            </a:pPr>
            <a:r>
              <a:rPr lang="en-US" sz="2000"/>
              <a:t>Equity Funds Needed = $100 million x .4                                                			      = $40,000,000</a:t>
            </a:r>
          </a:p>
          <a:p>
            <a:pPr lvl="2">
              <a:defRPr/>
            </a:pPr>
            <a:r>
              <a:rPr lang="en-US" sz="2000"/>
              <a:t>Dividend to be Paid = $110 million </a:t>
            </a:r>
            <a:br>
              <a:rPr lang="en-US" sz="2000"/>
            </a:br>
            <a:r>
              <a:rPr lang="en-US" sz="2000"/>
              <a:t>($150 million NI - $40,000,000 Equity </a:t>
            </a:r>
            <a:br>
              <a:rPr lang="en-US" sz="2000"/>
            </a:br>
            <a:r>
              <a:rPr lang="en-US" sz="2000"/>
              <a:t>Funds Needed)</a:t>
            </a:r>
          </a:p>
          <a:p>
            <a:pPr>
              <a:defRPr/>
            </a:pPr>
            <a:endParaRPr lang="en-US" sz="2800"/>
          </a:p>
        </p:txBody>
      </p:sp>
      <p:sp>
        <p:nvSpPr>
          <p:cNvPr id="7" name="Slide Number Placeholder 5"/>
          <p:cNvSpPr>
            <a:spLocks noGrp="1"/>
          </p:cNvSpPr>
          <p:nvPr>
            <p:ph type="sldNum" sz="quarter" idx="12"/>
          </p:nvPr>
        </p:nvSpPr>
        <p:spPr/>
        <p:txBody>
          <a:bodyPr/>
          <a:lstStyle/>
          <a:p>
            <a:pPr>
              <a:defRPr/>
            </a:pPr>
            <a:fld id="{FE8C1A09-CBED-43E8-A10F-3A450E24ABBD}" type="slidenum">
              <a:rPr lang="en-US"/>
              <a:pPr>
                <a:defRPr/>
              </a:pPr>
              <a:t>29</a:t>
            </a:fld>
            <a:endParaRPr lang="en-US"/>
          </a:p>
        </p:txBody>
      </p:sp>
      <p:sp>
        <p:nvSpPr>
          <p:cNvPr id="32772" name="Rectangle 1028"/>
          <p:cNvSpPr>
            <a:spLocks noGrp="1" noChangeArrowheads="1"/>
          </p:cNvSpPr>
          <p:nvPr>
            <p:ph type="title"/>
          </p:nvPr>
        </p:nvSpPr>
        <p:spPr>
          <a:xfrm>
            <a:off x="1066800" y="1012825"/>
            <a:ext cx="7543800" cy="723900"/>
          </a:xfrm>
        </p:spPr>
        <p:txBody>
          <a:bodyPr/>
          <a:lstStyle/>
          <a:p>
            <a:pPr>
              <a:defRPr/>
            </a:pPr>
            <a:r>
              <a:rPr lang="en-US" sz="3600"/>
              <a:t>Leading Dividend Theories</a:t>
            </a:r>
          </a:p>
        </p:txBody>
      </p:sp>
      <p:sp>
        <p:nvSpPr>
          <p:cNvPr id="32775" name="Rectangle 1031"/>
          <p:cNvSpPr>
            <a:spLocks noChangeArrowheads="1"/>
          </p:cNvSpPr>
          <p:nvPr/>
        </p:nvSpPr>
        <p:spPr bwMode="auto">
          <a:xfrm>
            <a:off x="1169988" y="1946275"/>
            <a:ext cx="7772400" cy="484188"/>
          </a:xfrm>
          <a:prstGeom prst="rect">
            <a:avLst/>
          </a:prstGeom>
          <a:noFill/>
          <a:ln w="9525">
            <a:noFill/>
            <a:miter lim="800000"/>
            <a:headEnd/>
            <a:tailEnd/>
          </a:ln>
          <a:effectLst/>
        </p:spPr>
        <p:txBody>
          <a:bodyPr/>
          <a:lstStyle/>
          <a:p>
            <a:pPr marL="342900" indent="-342900" eaLnBrk="1" hangingPunct="1">
              <a:lnSpc>
                <a:spcPct val="90000"/>
              </a:lnSpc>
              <a:spcBef>
                <a:spcPct val="20000"/>
              </a:spcBef>
              <a:buClr>
                <a:srgbClr val="FAFD00"/>
              </a:buClr>
              <a:buSzPct val="75000"/>
              <a:buFont typeface="Wingdings" pitchFamily="2" charset="2"/>
              <a:buChar char="n"/>
              <a:defRPr/>
            </a:pPr>
            <a:r>
              <a:rPr lang="en-US" sz="2400">
                <a:effectLst>
                  <a:outerShdw blurRad="38100" dist="38100" dir="2700000" algn="tl">
                    <a:srgbClr val="000000"/>
                  </a:outerShdw>
                </a:effectLst>
                <a:latin typeface="Arial" charset="0"/>
              </a:rPr>
              <a:t>Residual Theory of Dividends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775">
                                            <p:txEl>
                                              <p:pRg st="0" end="0"/>
                                            </p:txEl>
                                          </p:spTgt>
                                        </p:tgtEl>
                                        <p:attrNameLst>
                                          <p:attrName>style.visibility</p:attrName>
                                        </p:attrNameLst>
                                      </p:cBhvr>
                                      <p:to>
                                        <p:strVal val="visible"/>
                                      </p:to>
                                    </p:set>
                                    <p:animEffect transition="in" filter="wipe(left)">
                                      <p:cBhvr>
                                        <p:cTn id="7" dur="500"/>
                                        <p:tgtEl>
                                          <p:spTgt spid="32775">
                                            <p:txEl>
                                              <p:pRg st="0" end="0"/>
                                            </p:txEl>
                                          </p:spTgt>
                                        </p:tgtEl>
                                      </p:cBhvr>
                                    </p:animEffect>
                                  </p:childTnLst>
                                  <p:subTnLst>
                                    <p:animClr>
                                      <p:cBhvr override="childStyle">
                                        <p:cTn dur="1" fill="hold" display="0" masterRel="nextClick" afterEffect="1"/>
                                        <p:tgtEl>
                                          <p:spTgt spid="32775">
                                            <p:txEl>
                                              <p:pRg st="0" end="0"/>
                                            </p:txEl>
                                          </p:spTgt>
                                        </p:tgtEl>
                                        <p:attrNameLst>
                                          <p:attrName>ppt_c</p:attrName>
                                        </p:attrNameLst>
                                      </p:cBhvr>
                                      <p:to>
                                        <a:srgbClr val="FFCC00"/>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773">
                                            <p:txEl>
                                              <p:pRg st="0" end="0"/>
                                            </p:txEl>
                                          </p:spTgt>
                                        </p:tgtEl>
                                        <p:attrNameLst>
                                          <p:attrName>style.visibility</p:attrName>
                                        </p:attrNameLst>
                                      </p:cBhvr>
                                      <p:to>
                                        <p:strVal val="visible"/>
                                      </p:to>
                                    </p:set>
                                    <p:animEffect transition="in" filter="wipe(left)">
                                      <p:cBhvr>
                                        <p:cTn id="12" dur="500"/>
                                        <p:tgtEl>
                                          <p:spTgt spid="32773">
                                            <p:txEl>
                                              <p:pRg st="0" end="0"/>
                                            </p:txEl>
                                          </p:spTgt>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32773">
                                            <p:txEl>
                                              <p:pRg st="1" end="1"/>
                                            </p:txEl>
                                          </p:spTgt>
                                        </p:tgtEl>
                                        <p:attrNameLst>
                                          <p:attrName>style.visibility</p:attrName>
                                        </p:attrNameLst>
                                      </p:cBhvr>
                                      <p:to>
                                        <p:strVal val="visible"/>
                                      </p:to>
                                    </p:set>
                                    <p:animEffect transition="in" filter="wipe(left)">
                                      <p:cBhvr>
                                        <p:cTn id="16" dur="500"/>
                                        <p:tgtEl>
                                          <p:spTgt spid="32773">
                                            <p:txEl>
                                              <p:pRg st="1" end="1"/>
                                            </p:txEl>
                                          </p:spTgt>
                                        </p:tgtEl>
                                      </p:cBhvr>
                                    </p:animEffect>
                                  </p:childTnLst>
                                </p:cTn>
                              </p:par>
                            </p:childTnLst>
                          </p:cTn>
                        </p:par>
                        <p:par>
                          <p:cTn id="17" fill="hold">
                            <p:stCondLst>
                              <p:cond delay="1000"/>
                            </p:stCondLst>
                            <p:childTnLst>
                              <p:par>
                                <p:cTn id="18" presetID="22" presetClass="entr" presetSubtype="8" fill="hold" grpId="0" nodeType="afterEffect">
                                  <p:stCondLst>
                                    <p:cond delay="0"/>
                                  </p:stCondLst>
                                  <p:childTnLst>
                                    <p:set>
                                      <p:cBhvr>
                                        <p:cTn id="19" dur="1" fill="hold">
                                          <p:stCondLst>
                                            <p:cond delay="0"/>
                                          </p:stCondLst>
                                        </p:cTn>
                                        <p:tgtEl>
                                          <p:spTgt spid="32773">
                                            <p:txEl>
                                              <p:pRg st="2" end="2"/>
                                            </p:txEl>
                                          </p:spTgt>
                                        </p:tgtEl>
                                        <p:attrNameLst>
                                          <p:attrName>style.visibility</p:attrName>
                                        </p:attrNameLst>
                                      </p:cBhvr>
                                      <p:to>
                                        <p:strVal val="visible"/>
                                      </p:to>
                                    </p:set>
                                    <p:animEffect transition="in" filter="wipe(left)">
                                      <p:cBhvr>
                                        <p:cTn id="20" dur="500"/>
                                        <p:tgtEl>
                                          <p:spTgt spid="32773">
                                            <p:txEl>
                                              <p:pRg st="2" end="2"/>
                                            </p:txEl>
                                          </p:spTgt>
                                        </p:tgtEl>
                                      </p:cBhvr>
                                    </p:animEffect>
                                  </p:childTnLst>
                                </p:cTn>
                              </p:par>
                            </p:childTnLst>
                          </p:cTn>
                        </p:par>
                        <p:par>
                          <p:cTn id="21" fill="hold">
                            <p:stCondLst>
                              <p:cond delay="1500"/>
                            </p:stCondLst>
                            <p:childTnLst>
                              <p:par>
                                <p:cTn id="22" presetID="22" presetClass="entr" presetSubtype="8" fill="hold" grpId="0" nodeType="afterEffect">
                                  <p:stCondLst>
                                    <p:cond delay="0"/>
                                  </p:stCondLst>
                                  <p:childTnLst>
                                    <p:set>
                                      <p:cBhvr>
                                        <p:cTn id="23" dur="1" fill="hold">
                                          <p:stCondLst>
                                            <p:cond delay="0"/>
                                          </p:stCondLst>
                                        </p:cTn>
                                        <p:tgtEl>
                                          <p:spTgt spid="32773">
                                            <p:txEl>
                                              <p:pRg st="3" end="3"/>
                                            </p:txEl>
                                          </p:spTgt>
                                        </p:tgtEl>
                                        <p:attrNameLst>
                                          <p:attrName>style.visibility</p:attrName>
                                        </p:attrNameLst>
                                      </p:cBhvr>
                                      <p:to>
                                        <p:strVal val="visible"/>
                                      </p:to>
                                    </p:set>
                                    <p:animEffect transition="in" filter="wipe(left)">
                                      <p:cBhvr>
                                        <p:cTn id="24" dur="500"/>
                                        <p:tgtEl>
                                          <p:spTgt spid="32773">
                                            <p:txEl>
                                              <p:pRg st="3" end="3"/>
                                            </p:txEl>
                                          </p:spTgt>
                                        </p:tgtEl>
                                      </p:cBhvr>
                                    </p:animEffect>
                                  </p:childTnLst>
                                </p:cTn>
                              </p:par>
                            </p:childTnLst>
                          </p:cTn>
                        </p:par>
                        <p:par>
                          <p:cTn id="25" fill="hold">
                            <p:stCondLst>
                              <p:cond delay="2000"/>
                            </p:stCondLst>
                            <p:childTnLst>
                              <p:par>
                                <p:cTn id="26" presetID="22" presetClass="entr" presetSubtype="8" fill="hold" grpId="0" nodeType="afterEffect">
                                  <p:stCondLst>
                                    <p:cond delay="0"/>
                                  </p:stCondLst>
                                  <p:childTnLst>
                                    <p:set>
                                      <p:cBhvr>
                                        <p:cTn id="27" dur="1" fill="hold">
                                          <p:stCondLst>
                                            <p:cond delay="0"/>
                                          </p:stCondLst>
                                        </p:cTn>
                                        <p:tgtEl>
                                          <p:spTgt spid="32773">
                                            <p:txEl>
                                              <p:pRg st="4" end="4"/>
                                            </p:txEl>
                                          </p:spTgt>
                                        </p:tgtEl>
                                        <p:attrNameLst>
                                          <p:attrName>style.visibility</p:attrName>
                                        </p:attrNameLst>
                                      </p:cBhvr>
                                      <p:to>
                                        <p:strVal val="visible"/>
                                      </p:to>
                                    </p:set>
                                    <p:animEffect transition="in" filter="wipe(left)">
                                      <p:cBhvr>
                                        <p:cTn id="28" dur="500"/>
                                        <p:tgtEl>
                                          <p:spTgt spid="32773">
                                            <p:txEl>
                                              <p:pRg st="4" end="4"/>
                                            </p:txEl>
                                          </p:spTgt>
                                        </p:tgtEl>
                                      </p:cBhvr>
                                    </p:animEffect>
                                  </p:childTnLst>
                                </p:cTn>
                              </p:par>
                            </p:childTnLst>
                          </p:cTn>
                        </p:par>
                        <p:par>
                          <p:cTn id="29" fill="hold">
                            <p:stCondLst>
                              <p:cond delay="2500"/>
                            </p:stCondLst>
                            <p:childTnLst>
                              <p:par>
                                <p:cTn id="30" presetID="22" presetClass="entr" presetSubtype="8" fill="hold" grpId="0" nodeType="afterEffect">
                                  <p:stCondLst>
                                    <p:cond delay="0"/>
                                  </p:stCondLst>
                                  <p:childTnLst>
                                    <p:set>
                                      <p:cBhvr>
                                        <p:cTn id="31" dur="1" fill="hold">
                                          <p:stCondLst>
                                            <p:cond delay="0"/>
                                          </p:stCondLst>
                                        </p:cTn>
                                        <p:tgtEl>
                                          <p:spTgt spid="32773">
                                            <p:txEl>
                                              <p:pRg st="5" end="5"/>
                                            </p:txEl>
                                          </p:spTgt>
                                        </p:tgtEl>
                                        <p:attrNameLst>
                                          <p:attrName>style.visibility</p:attrName>
                                        </p:attrNameLst>
                                      </p:cBhvr>
                                      <p:to>
                                        <p:strVal val="visible"/>
                                      </p:to>
                                    </p:set>
                                    <p:animEffect transition="in" filter="wipe(left)">
                                      <p:cBhvr>
                                        <p:cTn id="32" dur="500"/>
                                        <p:tgtEl>
                                          <p:spTgt spid="3277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3" grpId="0" build="p" bldLvl="5" autoUpdateAnimBg="0" advAuto="0"/>
      <p:bldP spid="32775"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10</a:t>
            </a:r>
          </a:p>
        </p:txBody>
      </p:sp>
      <p:sp>
        <p:nvSpPr>
          <p:cNvPr id="6" name="Slide Number Placeholder 5"/>
          <p:cNvSpPr>
            <a:spLocks noGrp="1"/>
          </p:cNvSpPr>
          <p:nvPr>
            <p:ph type="sldNum" sz="quarter" idx="12"/>
          </p:nvPr>
        </p:nvSpPr>
        <p:spPr/>
        <p:txBody>
          <a:bodyPr/>
          <a:lstStyle/>
          <a:p>
            <a:fld id="{A1972D0B-B95B-47E0-A390-47A5B1292AE8}" type="slidenum">
              <a:rPr lang="en-US"/>
              <a:pPr/>
              <a:t>3</a:t>
            </a:fld>
            <a:endParaRPr lang="en-US"/>
          </a:p>
        </p:txBody>
      </p:sp>
      <p:sp>
        <p:nvSpPr>
          <p:cNvPr id="38914" name="Rectangle 2"/>
          <p:cNvSpPr>
            <a:spLocks noGrp="1" noChangeArrowheads="1"/>
          </p:cNvSpPr>
          <p:nvPr>
            <p:ph type="title"/>
          </p:nvPr>
        </p:nvSpPr>
        <p:spPr>
          <a:xfrm>
            <a:off x="685800" y="228600"/>
            <a:ext cx="7772400" cy="990600"/>
          </a:xfrm>
          <a:solidFill>
            <a:srgbClr val="CCFFCC"/>
          </a:solidFill>
          <a:scene3d>
            <a:camera prst="legacyObliqueTopRight"/>
            <a:lightRig rig="legacyFlat3" dir="b"/>
          </a:scene3d>
          <a:sp3d extrusionH="430200" prstMaterial="legacyMatte">
            <a:bevelT w="13500" h="13500" prst="angle"/>
            <a:bevelB w="13500" h="13500" prst="angle"/>
            <a:extrusionClr>
              <a:srgbClr val="CCFFCC"/>
            </a:extrusionClr>
          </a:sp3d>
        </p:spPr>
        <p:txBody>
          <a:bodyPr>
            <a:normAutofit fontScale="90000"/>
            <a:flatTx/>
          </a:bodyPr>
          <a:lstStyle/>
          <a:p>
            <a:pPr algn="ctr"/>
            <a:r>
              <a:rPr lang="en-US" sz="3200" b="1" dirty="0" smtClean="0">
                <a:solidFill>
                  <a:schemeClr val="tx1"/>
                </a:solidFill>
              </a:rPr>
              <a:t>EXAMPLE, </a:t>
            </a:r>
            <a:r>
              <a:rPr lang="en-US" sz="3200" b="1" dirty="0">
                <a:solidFill>
                  <a:schemeClr val="tx1"/>
                </a:solidFill>
              </a:rPr>
              <a:t>Historical Weights, using Market Value Weights, continued</a:t>
            </a:r>
          </a:p>
        </p:txBody>
      </p:sp>
      <p:sp>
        <p:nvSpPr>
          <p:cNvPr id="38915" name="Rectangle 3"/>
          <p:cNvSpPr>
            <a:spLocks noGrp="1" noChangeArrowheads="1"/>
          </p:cNvSpPr>
          <p:nvPr>
            <p:ph type="body" idx="1"/>
          </p:nvPr>
        </p:nvSpPr>
        <p:spPr>
          <a:xfrm>
            <a:off x="457200" y="2362200"/>
            <a:ext cx="7772400" cy="4114800"/>
          </a:xfrm>
        </p:spPr>
        <p:txBody>
          <a:bodyPr>
            <a:normAutofit fontScale="92500" lnSpcReduction="20000"/>
          </a:bodyPr>
          <a:lstStyle/>
          <a:p>
            <a:pPr marL="0" indent="0">
              <a:lnSpc>
                <a:spcPct val="90000"/>
              </a:lnSpc>
              <a:buNone/>
            </a:pPr>
            <a:endParaRPr lang="en-US" sz="2800" dirty="0"/>
          </a:p>
          <a:p>
            <a:pPr>
              <a:lnSpc>
                <a:spcPct val="90000"/>
              </a:lnSpc>
            </a:pPr>
            <a:endParaRPr lang="en-US" sz="2800" dirty="0"/>
          </a:p>
          <a:p>
            <a:pPr>
              <a:lnSpc>
                <a:spcPct val="90000"/>
              </a:lnSpc>
            </a:pPr>
            <a:endParaRPr lang="en-US" sz="2800" dirty="0"/>
          </a:p>
          <a:p>
            <a:pPr>
              <a:lnSpc>
                <a:spcPct val="90000"/>
              </a:lnSpc>
            </a:pPr>
            <a:endParaRPr lang="en-US" sz="2800" dirty="0"/>
          </a:p>
          <a:p>
            <a:pPr>
              <a:lnSpc>
                <a:spcPct val="90000"/>
              </a:lnSpc>
            </a:pPr>
            <a:endParaRPr lang="en-US" sz="2800" dirty="0"/>
          </a:p>
          <a:p>
            <a:pPr>
              <a:lnSpc>
                <a:spcPct val="70000"/>
              </a:lnSpc>
            </a:pPr>
            <a:endParaRPr lang="en-US" sz="2800" dirty="0"/>
          </a:p>
          <a:p>
            <a:pPr>
              <a:lnSpc>
                <a:spcPct val="90000"/>
              </a:lnSpc>
            </a:pPr>
            <a:r>
              <a:rPr lang="en-US" sz="2800" dirty="0"/>
              <a:t>The $40 million common stock value must be split in the ratio of 4 to 1 (the $20 million common stock versus the $5 million retained earnings in the original capital structure), since the market value of the retained earnings has been impounded into the common stock.</a:t>
            </a:r>
          </a:p>
        </p:txBody>
      </p:sp>
      <p:graphicFrame>
        <p:nvGraphicFramePr>
          <p:cNvPr id="38916" name="Object 4"/>
          <p:cNvGraphicFramePr>
            <a:graphicFrameLocks noChangeAspect="1"/>
          </p:cNvGraphicFramePr>
          <p:nvPr>
            <p:extLst>
              <p:ext uri="{D42A27DB-BD31-4B8C-83A1-F6EECF244321}">
                <p14:modId xmlns="" xmlns:p14="http://schemas.microsoft.com/office/powerpoint/2010/main" val="1898558620"/>
              </p:ext>
            </p:extLst>
          </p:nvPr>
        </p:nvGraphicFramePr>
        <p:xfrm>
          <a:off x="228600" y="1752600"/>
          <a:ext cx="8534400" cy="2203450"/>
        </p:xfrm>
        <a:graphic>
          <a:graphicData uri="http://schemas.openxmlformats.org/presentationml/2006/ole">
            <p:oleObj spid="_x0000_s2055" name="Worksheet" r:id="rId3" imgW="3667237" imgH="971473" progId="Excel.Sheet.8">
              <p:embed/>
            </p:oleObj>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3" name="Rectangle 5"/>
          <p:cNvSpPr>
            <a:spLocks noGrp="1" noChangeArrowheads="1"/>
          </p:cNvSpPr>
          <p:nvPr>
            <p:ph idx="1"/>
          </p:nvPr>
        </p:nvSpPr>
        <p:spPr/>
        <p:txBody>
          <a:bodyPr/>
          <a:lstStyle/>
          <a:p>
            <a:pPr>
              <a:defRPr/>
            </a:pPr>
            <a:r>
              <a:rPr lang="en-US" sz="2800"/>
              <a:t>Clientele Dividend Theory	</a:t>
            </a:r>
          </a:p>
          <a:p>
            <a:pPr lvl="1">
              <a:defRPr/>
            </a:pPr>
            <a:r>
              <a:rPr lang="en-US" sz="2400"/>
              <a:t>Hypothesizes that different firms have different types of investors.  </a:t>
            </a:r>
          </a:p>
          <a:p>
            <a:pPr lvl="1">
              <a:defRPr/>
            </a:pPr>
            <a:r>
              <a:rPr lang="en-US" sz="2400"/>
              <a:t>Some investors, such as elderly people on fixed incomes, tend to prefer to receive dividend income. </a:t>
            </a:r>
          </a:p>
          <a:p>
            <a:pPr lvl="1">
              <a:defRPr/>
            </a:pPr>
            <a:r>
              <a:rPr lang="en-US" sz="2400"/>
              <a:t>Others, such as young investors often prefer growth, and tend to like  their income in the form of capital gains rather than as dividend income.</a:t>
            </a:r>
          </a:p>
        </p:txBody>
      </p:sp>
      <p:sp>
        <p:nvSpPr>
          <p:cNvPr id="6" name="Slide Number Placeholder 5"/>
          <p:cNvSpPr>
            <a:spLocks noGrp="1"/>
          </p:cNvSpPr>
          <p:nvPr>
            <p:ph type="sldNum" sz="quarter" idx="12"/>
          </p:nvPr>
        </p:nvSpPr>
        <p:spPr/>
        <p:txBody>
          <a:bodyPr/>
          <a:lstStyle/>
          <a:p>
            <a:pPr>
              <a:defRPr/>
            </a:pPr>
            <a:fld id="{3A0419D3-69BB-48C2-B43A-D9EB3DDE7360}" type="slidenum">
              <a:rPr lang="en-US"/>
              <a:pPr>
                <a:defRPr/>
              </a:pPr>
              <a:t>30</a:t>
            </a:fld>
            <a:endParaRPr lang="en-US"/>
          </a:p>
        </p:txBody>
      </p:sp>
      <p:sp>
        <p:nvSpPr>
          <p:cNvPr id="17412" name="Rectangle 4"/>
          <p:cNvSpPr>
            <a:spLocks noGrp="1" noChangeArrowheads="1"/>
          </p:cNvSpPr>
          <p:nvPr>
            <p:ph type="title"/>
          </p:nvPr>
        </p:nvSpPr>
        <p:spPr>
          <a:xfrm>
            <a:off x="1066800" y="931863"/>
            <a:ext cx="7543800" cy="804862"/>
          </a:xfrm>
        </p:spPr>
        <p:txBody>
          <a:bodyPr/>
          <a:lstStyle/>
          <a:p>
            <a:pPr>
              <a:defRPr/>
            </a:pPr>
            <a:r>
              <a:rPr lang="en-US" sz="4000"/>
              <a:t>Leading Dividend Theories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7413">
                                            <p:txEl>
                                              <p:pRg st="0" end="0"/>
                                            </p:txEl>
                                          </p:spTgt>
                                        </p:tgtEl>
                                        <p:attrNameLst>
                                          <p:attrName>style.visibility</p:attrName>
                                        </p:attrNameLst>
                                      </p:cBhvr>
                                      <p:to>
                                        <p:strVal val="visible"/>
                                      </p:to>
                                    </p:set>
                                    <p:animEffect transition="in" filter="wipe(left)">
                                      <p:cBhvr>
                                        <p:cTn id="7" dur="500"/>
                                        <p:tgtEl>
                                          <p:spTgt spid="17413">
                                            <p:txEl>
                                              <p:pRg st="0" end="0"/>
                                            </p:txEl>
                                          </p:spTgt>
                                        </p:tgtEl>
                                      </p:cBhvr>
                                    </p:animEffect>
                                  </p:childTnLst>
                                  <p:subTnLst>
                                    <p:animClr>
                                      <p:cBhvr override="childStyle">
                                        <p:cTn dur="1" fill="hold" display="0" masterRel="nextClick" afterEffect="1"/>
                                        <p:tgtEl>
                                          <p:spTgt spid="17413">
                                            <p:txEl>
                                              <p:pRg st="0" end="0"/>
                                            </p:txEl>
                                          </p:spTgt>
                                        </p:tgtEl>
                                        <p:attrNameLst>
                                          <p:attrName>ppt_c</p:attrName>
                                        </p:attrNameLst>
                                      </p:cBhvr>
                                      <p:to>
                                        <a:srgbClr val="FFCC00"/>
                                      </p:to>
                                    </p:animClr>
                                  </p:subTnLst>
                                </p:cTn>
                              </p:par>
                            </p:childTnLst>
                          </p:cTn>
                        </p:par>
                        <p:par>
                          <p:cTn id="8" fill="hold">
                            <p:stCondLst>
                              <p:cond delay="500"/>
                            </p:stCondLst>
                            <p:childTnLst>
                              <p:par>
                                <p:cTn id="9" presetID="1" presetClass="entr" presetSubtype="0" fill="hold" nodeType="afterEffect">
                                  <p:stCondLst>
                                    <p:cond delay="2000"/>
                                  </p:stCondLst>
                                  <p:childTnLst>
                                    <p:set>
                                      <p:cBhvr>
                                        <p:cTn id="10" dur="1" fill="hold">
                                          <p:stCondLst>
                                            <p:cond delay="0"/>
                                          </p:stCondLst>
                                        </p:cTn>
                                        <p:tgtEl>
                                          <p:spTgt spid="17413">
                                            <p:txEl>
                                              <p:pRg st="1" end="1"/>
                                            </p:txEl>
                                          </p:spTgt>
                                        </p:tgtEl>
                                        <p:attrNameLst>
                                          <p:attrName>style.visibility</p:attrName>
                                        </p:attrNameLst>
                                      </p:cBhvr>
                                      <p:to>
                                        <p:strVal val="visible"/>
                                      </p:to>
                                    </p:set>
                                  </p:childTnLst>
                                  <p:subTnLst>
                                    <p:animClr>
                                      <p:cBhvr override="childStyle">
                                        <p:cTn dur="1" fill="hold" display="0" masterRel="nextClick" afterEffect="1"/>
                                        <p:tgtEl>
                                          <p:spTgt spid="17413">
                                            <p:txEl>
                                              <p:pRg st="1" end="1"/>
                                            </p:txEl>
                                          </p:spTgt>
                                        </p:tgtEl>
                                        <p:attrNameLst>
                                          <p:attrName>ppt_c</p:attrName>
                                        </p:attrNameLst>
                                      </p:cBhvr>
                                      <p:to>
                                        <a:srgbClr val="FFFF66"/>
                                      </p:to>
                                    </p:animClr>
                                  </p:subTnLst>
                                </p:cTn>
                              </p:par>
                            </p:childTnLst>
                          </p:cTn>
                        </p:par>
                        <p:par>
                          <p:cTn id="11" fill="hold">
                            <p:stCondLst>
                              <p:cond delay="2500"/>
                            </p:stCondLst>
                            <p:childTnLst>
                              <p:par>
                                <p:cTn id="12" presetID="1" presetClass="entr" presetSubtype="0" fill="hold" nodeType="afterEffect">
                                  <p:stCondLst>
                                    <p:cond delay="2000"/>
                                  </p:stCondLst>
                                  <p:childTnLst>
                                    <p:set>
                                      <p:cBhvr>
                                        <p:cTn id="13" dur="1" fill="hold">
                                          <p:stCondLst>
                                            <p:cond delay="0"/>
                                          </p:stCondLst>
                                        </p:cTn>
                                        <p:tgtEl>
                                          <p:spTgt spid="17413">
                                            <p:txEl>
                                              <p:pRg st="2" end="2"/>
                                            </p:txEl>
                                          </p:spTgt>
                                        </p:tgtEl>
                                        <p:attrNameLst>
                                          <p:attrName>style.visibility</p:attrName>
                                        </p:attrNameLst>
                                      </p:cBhvr>
                                      <p:to>
                                        <p:strVal val="visible"/>
                                      </p:to>
                                    </p:set>
                                  </p:childTnLst>
                                  <p:subTnLst>
                                    <p:animClr>
                                      <p:cBhvr override="childStyle">
                                        <p:cTn dur="1" fill="hold" display="0" masterRel="nextClick" afterEffect="1"/>
                                        <p:tgtEl>
                                          <p:spTgt spid="17413">
                                            <p:txEl>
                                              <p:pRg st="2" end="2"/>
                                            </p:txEl>
                                          </p:spTgt>
                                        </p:tgtEl>
                                        <p:attrNameLst>
                                          <p:attrName>ppt_c</p:attrName>
                                        </p:attrNameLst>
                                      </p:cBhvr>
                                      <p:to>
                                        <a:srgbClr val="FFFF66"/>
                                      </p:to>
                                    </p:animClr>
                                  </p:subTnLst>
                                </p:cTn>
                              </p:par>
                            </p:childTnLst>
                          </p:cTn>
                        </p:par>
                        <p:par>
                          <p:cTn id="14" fill="hold">
                            <p:stCondLst>
                              <p:cond delay="4500"/>
                            </p:stCondLst>
                            <p:childTnLst>
                              <p:par>
                                <p:cTn id="15" presetID="1" presetClass="entr" presetSubtype="0" fill="hold" nodeType="afterEffect">
                                  <p:stCondLst>
                                    <p:cond delay="2000"/>
                                  </p:stCondLst>
                                  <p:childTnLst>
                                    <p:set>
                                      <p:cBhvr>
                                        <p:cTn id="16" dur="1" fill="hold">
                                          <p:stCondLst>
                                            <p:cond delay="0"/>
                                          </p:stCondLst>
                                        </p:cTn>
                                        <p:tgtEl>
                                          <p:spTgt spid="17413">
                                            <p:txEl>
                                              <p:pRg st="3" end="3"/>
                                            </p:txEl>
                                          </p:spTgt>
                                        </p:tgtEl>
                                        <p:attrNameLst>
                                          <p:attrName>style.visibility</p:attrName>
                                        </p:attrNameLst>
                                      </p:cBhvr>
                                      <p:to>
                                        <p:strVal val="visible"/>
                                      </p:to>
                                    </p:set>
                                  </p:childTnLst>
                                  <p:subTnLst>
                                    <p:animClr>
                                      <p:cBhvr override="childStyle">
                                        <p:cTn dur="1" fill="hold" display="0" masterRel="nextClick" afterEffect="1"/>
                                        <p:tgtEl>
                                          <p:spTgt spid="17413">
                                            <p:txEl>
                                              <p:pRg st="3" end="3"/>
                                            </p:txEl>
                                          </p:spTgt>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3" grpId="0" build="p" bldLvl="2"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61" name="Rectangle 5"/>
          <p:cNvSpPr>
            <a:spLocks noGrp="1" noChangeArrowheads="1"/>
          </p:cNvSpPr>
          <p:nvPr>
            <p:ph idx="1"/>
          </p:nvPr>
        </p:nvSpPr>
        <p:spPr>
          <a:xfrm>
            <a:off x="457200" y="1818212"/>
            <a:ext cx="8229600" cy="4525963"/>
          </a:xfrm>
        </p:spPr>
        <p:txBody>
          <a:bodyPr/>
          <a:lstStyle/>
          <a:p>
            <a:pPr>
              <a:defRPr/>
            </a:pPr>
            <a:r>
              <a:rPr lang="en-US" dirty="0"/>
              <a:t>Signaling Dividend Theory</a:t>
            </a:r>
          </a:p>
          <a:p>
            <a:pPr lvl="1">
              <a:defRPr/>
            </a:pPr>
            <a:r>
              <a:rPr lang="en-US" dirty="0"/>
              <a:t>Hypothesizes that since management is better informed about the firm’s prospects, dividend announcements are seen  as signals of future performance.</a:t>
            </a:r>
          </a:p>
          <a:p>
            <a:pPr lvl="1">
              <a:defRPr/>
            </a:pPr>
            <a:r>
              <a:rPr lang="en-US" dirty="0"/>
              <a:t>Since investors usually respond negatively to dividend decreases, managers tend not  to increase dividends unless the increase is expected to be sustainable.</a:t>
            </a:r>
          </a:p>
        </p:txBody>
      </p:sp>
      <p:sp>
        <p:nvSpPr>
          <p:cNvPr id="6" name="Slide Number Placeholder 5"/>
          <p:cNvSpPr>
            <a:spLocks noGrp="1"/>
          </p:cNvSpPr>
          <p:nvPr>
            <p:ph type="sldNum" sz="quarter" idx="12"/>
          </p:nvPr>
        </p:nvSpPr>
        <p:spPr/>
        <p:txBody>
          <a:bodyPr/>
          <a:lstStyle/>
          <a:p>
            <a:pPr>
              <a:defRPr/>
            </a:pPr>
            <a:fld id="{0436B515-12EC-4174-85A0-5EF717B703A4}" type="slidenum">
              <a:rPr lang="en-US"/>
              <a:pPr>
                <a:defRPr/>
              </a:pPr>
              <a:t>31</a:t>
            </a:fld>
            <a:endParaRPr lang="en-US"/>
          </a:p>
        </p:txBody>
      </p:sp>
      <p:sp>
        <p:nvSpPr>
          <p:cNvPr id="19460" name="Rectangle 4"/>
          <p:cNvSpPr>
            <a:spLocks noGrp="1" noChangeArrowheads="1"/>
          </p:cNvSpPr>
          <p:nvPr>
            <p:ph type="title"/>
          </p:nvPr>
        </p:nvSpPr>
        <p:spPr>
          <a:xfrm>
            <a:off x="1066800" y="1033463"/>
            <a:ext cx="7543800" cy="857250"/>
          </a:xfrm>
        </p:spPr>
        <p:txBody>
          <a:bodyPr/>
          <a:lstStyle/>
          <a:p>
            <a:pPr>
              <a:defRPr/>
            </a:pPr>
            <a:r>
              <a:rPr lang="en-US" sz="3600"/>
              <a:t>Leading Dividend Theories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9461">
                                            <p:txEl>
                                              <p:pRg st="0" end="0"/>
                                            </p:txEl>
                                          </p:spTgt>
                                        </p:tgtEl>
                                        <p:attrNameLst>
                                          <p:attrName>style.visibility</p:attrName>
                                        </p:attrNameLst>
                                      </p:cBhvr>
                                      <p:to>
                                        <p:strVal val="visible"/>
                                      </p:to>
                                    </p:set>
                                    <p:animEffect transition="in" filter="wipe(left)">
                                      <p:cBhvr>
                                        <p:cTn id="7" dur="500"/>
                                        <p:tgtEl>
                                          <p:spTgt spid="19461">
                                            <p:txEl>
                                              <p:pRg st="0" end="0"/>
                                            </p:txEl>
                                          </p:spTgt>
                                        </p:tgtEl>
                                      </p:cBhvr>
                                    </p:animEffect>
                                  </p:childTnLst>
                                  <p:subTnLst>
                                    <p:animClr>
                                      <p:cBhvr override="childStyle">
                                        <p:cTn dur="1" fill="hold" display="0" masterRel="nextClick" afterEffect="1"/>
                                        <p:tgtEl>
                                          <p:spTgt spid="19461">
                                            <p:txEl>
                                              <p:pRg st="0" end="0"/>
                                            </p:txEl>
                                          </p:spTgt>
                                        </p:tgtEl>
                                        <p:attrNameLst>
                                          <p:attrName>ppt_c</p:attrName>
                                        </p:attrNameLst>
                                      </p:cBhvr>
                                      <p:to>
                                        <a:srgbClr val="FFCC00"/>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9461">
                                            <p:txEl>
                                              <p:pRg st="1" end="1"/>
                                            </p:txEl>
                                          </p:spTgt>
                                        </p:tgtEl>
                                        <p:attrNameLst>
                                          <p:attrName>style.visibility</p:attrName>
                                        </p:attrNameLst>
                                      </p:cBhvr>
                                      <p:to>
                                        <p:strVal val="visible"/>
                                      </p:to>
                                    </p:set>
                                    <p:animEffect transition="in" filter="wipe(left)">
                                      <p:cBhvr>
                                        <p:cTn id="12" dur="500"/>
                                        <p:tgtEl>
                                          <p:spTgt spid="19461">
                                            <p:txEl>
                                              <p:pRg st="1" end="1"/>
                                            </p:txEl>
                                          </p:spTgt>
                                        </p:tgtEl>
                                      </p:cBhvr>
                                    </p:animEffect>
                                  </p:childTnLst>
                                  <p:subTnLst>
                                    <p:animClr>
                                      <p:cBhvr override="childStyle">
                                        <p:cTn dur="1" fill="hold" display="0" masterRel="nextClick" afterEffect="1"/>
                                        <p:tgtEl>
                                          <p:spTgt spid="19461">
                                            <p:txEl>
                                              <p:pRg st="1" end="1"/>
                                            </p:txEl>
                                          </p:spTgt>
                                        </p:tgtEl>
                                        <p:attrNameLst>
                                          <p:attrName>ppt_c</p:attrName>
                                        </p:attrNameLst>
                                      </p:cBhvr>
                                      <p:to>
                                        <a:srgbClr val="FFFF66"/>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9461">
                                            <p:txEl>
                                              <p:pRg st="2" end="2"/>
                                            </p:txEl>
                                          </p:spTgt>
                                        </p:tgtEl>
                                        <p:attrNameLst>
                                          <p:attrName>style.visibility</p:attrName>
                                        </p:attrNameLst>
                                      </p:cBhvr>
                                      <p:to>
                                        <p:strVal val="visible"/>
                                      </p:to>
                                    </p:set>
                                    <p:animEffect transition="in" filter="wipe(left)">
                                      <p:cBhvr>
                                        <p:cTn id="17" dur="500"/>
                                        <p:tgtEl>
                                          <p:spTgt spid="19461">
                                            <p:txEl>
                                              <p:pRg st="2" end="2"/>
                                            </p:txEl>
                                          </p:spTgt>
                                        </p:tgtEl>
                                      </p:cBhvr>
                                    </p:animEffect>
                                  </p:childTnLst>
                                  <p:subTnLst>
                                    <p:animClr>
                                      <p:cBhvr override="childStyle">
                                        <p:cTn dur="1" fill="hold" display="0" masterRel="nextClick" afterEffect="1"/>
                                        <p:tgtEl>
                                          <p:spTgt spid="19461">
                                            <p:txEl>
                                              <p:pRg st="2" end="2"/>
                                            </p:txEl>
                                          </p:spTgt>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1" grpId="0" build="p" bldLvl="3"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a:xfrm>
            <a:off x="1066800" y="1981200"/>
            <a:ext cx="6934200" cy="4114800"/>
          </a:xfrm>
        </p:spPr>
        <p:txBody>
          <a:bodyPr lIns="90488" tIns="44450" rIns="90488" bIns="44450"/>
          <a:lstStyle/>
          <a:p>
            <a:pPr>
              <a:defRPr/>
            </a:pPr>
            <a:r>
              <a:rPr lang="en-US"/>
              <a:t>Bird in the Hand Theory</a:t>
            </a:r>
          </a:p>
          <a:p>
            <a:pPr lvl="1">
              <a:defRPr/>
            </a:pPr>
            <a:r>
              <a:rPr lang="en-US"/>
              <a:t>Hypothesizes that stockholders prefer to receive dividends instead of having earnings reinvested.</a:t>
            </a:r>
          </a:p>
          <a:p>
            <a:pPr lvl="1">
              <a:defRPr/>
            </a:pPr>
            <a:r>
              <a:rPr lang="en-US"/>
              <a:t>The dividend payment is more certain than the unknown future capital gain.</a:t>
            </a:r>
          </a:p>
        </p:txBody>
      </p:sp>
      <p:sp>
        <p:nvSpPr>
          <p:cNvPr id="6" name="Slide Number Placeholder 5"/>
          <p:cNvSpPr>
            <a:spLocks noGrp="1"/>
          </p:cNvSpPr>
          <p:nvPr>
            <p:ph type="sldNum" sz="quarter" idx="12"/>
          </p:nvPr>
        </p:nvSpPr>
        <p:spPr/>
        <p:txBody>
          <a:bodyPr/>
          <a:lstStyle/>
          <a:p>
            <a:pPr>
              <a:defRPr/>
            </a:pPr>
            <a:fld id="{31237CE5-2F44-4C9D-AB98-3A6BEC34AC64}" type="slidenum">
              <a:rPr lang="en-US"/>
              <a:pPr>
                <a:defRPr/>
              </a:pPr>
              <a:t>32</a:t>
            </a:fld>
            <a:endParaRPr lang="en-US"/>
          </a:p>
        </p:txBody>
      </p:sp>
      <p:sp>
        <p:nvSpPr>
          <p:cNvPr id="21506" name="Rectangle 2"/>
          <p:cNvSpPr>
            <a:spLocks noGrp="1" noChangeArrowheads="1"/>
          </p:cNvSpPr>
          <p:nvPr>
            <p:ph type="title"/>
          </p:nvPr>
        </p:nvSpPr>
        <p:spPr>
          <a:xfrm>
            <a:off x="1066800" y="808038"/>
            <a:ext cx="7543800" cy="928687"/>
          </a:xfrm>
        </p:spPr>
        <p:txBody>
          <a:bodyPr lIns="90488" tIns="44450" rIns="90488" bIns="44450"/>
          <a:lstStyle/>
          <a:p>
            <a:pPr>
              <a:defRPr/>
            </a:pPr>
            <a:r>
              <a:rPr lang="en-US" sz="4000"/>
              <a:t>Leading Dividend Theories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wipe(left)">
                                      <p:cBhvr>
                                        <p:cTn id="7" dur="500"/>
                                        <p:tgtEl>
                                          <p:spTgt spid="21507">
                                            <p:txEl>
                                              <p:pRg st="0" end="0"/>
                                            </p:txEl>
                                          </p:spTgt>
                                        </p:tgtEl>
                                      </p:cBhvr>
                                    </p:animEffect>
                                  </p:childTnLst>
                                  <p:subTnLst>
                                    <p:animClr>
                                      <p:cBhvr override="childStyle">
                                        <p:cTn dur="1" fill="hold" display="0" masterRel="nextClick" afterEffect="1"/>
                                        <p:tgtEl>
                                          <p:spTgt spid="21507">
                                            <p:txEl>
                                              <p:pRg st="0" end="0"/>
                                            </p:txEl>
                                          </p:spTgt>
                                        </p:tgtEl>
                                        <p:attrNameLst>
                                          <p:attrName>ppt_c</p:attrName>
                                        </p:attrNameLst>
                                      </p:cBhvr>
                                      <p:to>
                                        <a:srgbClr val="FFCC00"/>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507">
                                            <p:txEl>
                                              <p:pRg st="1" end="1"/>
                                            </p:txEl>
                                          </p:spTgt>
                                        </p:tgtEl>
                                        <p:attrNameLst>
                                          <p:attrName>style.visibility</p:attrName>
                                        </p:attrNameLst>
                                      </p:cBhvr>
                                      <p:to>
                                        <p:strVal val="visible"/>
                                      </p:to>
                                    </p:set>
                                    <p:animEffect transition="in" filter="wipe(left)">
                                      <p:cBhvr>
                                        <p:cTn id="12" dur="500"/>
                                        <p:tgtEl>
                                          <p:spTgt spid="21507">
                                            <p:txEl>
                                              <p:pRg st="1" end="1"/>
                                            </p:txEl>
                                          </p:spTgt>
                                        </p:tgtEl>
                                      </p:cBhvr>
                                    </p:animEffect>
                                  </p:childTnLst>
                                  <p:subTnLst>
                                    <p:animClr>
                                      <p:cBhvr override="childStyle">
                                        <p:cTn dur="1" fill="hold" display="0" masterRel="nextClick" afterEffect="1"/>
                                        <p:tgtEl>
                                          <p:spTgt spid="21507">
                                            <p:txEl>
                                              <p:pRg st="1" end="1"/>
                                            </p:txEl>
                                          </p:spTgt>
                                        </p:tgtEl>
                                        <p:attrNameLst>
                                          <p:attrName>ppt_c</p:attrName>
                                        </p:attrNameLst>
                                      </p:cBhvr>
                                      <p:to>
                                        <a:srgbClr val="FFFF66"/>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1507">
                                            <p:txEl>
                                              <p:pRg st="2" end="2"/>
                                            </p:txEl>
                                          </p:spTgt>
                                        </p:tgtEl>
                                        <p:attrNameLst>
                                          <p:attrName>style.visibility</p:attrName>
                                        </p:attrNameLst>
                                      </p:cBhvr>
                                      <p:to>
                                        <p:strVal val="visible"/>
                                      </p:to>
                                    </p:set>
                                    <p:animEffect transition="in" filter="wipe(left)">
                                      <p:cBhvr>
                                        <p:cTn id="17" dur="500"/>
                                        <p:tgtEl>
                                          <p:spTgt spid="21507">
                                            <p:txEl>
                                              <p:pRg st="2" end="2"/>
                                            </p:txEl>
                                          </p:spTgt>
                                        </p:tgtEl>
                                      </p:cBhvr>
                                    </p:animEffect>
                                  </p:childTnLst>
                                  <p:subTnLst>
                                    <p:animClr>
                                      <p:cBhvr override="childStyle">
                                        <p:cTn dur="1" fill="hold" display="0" masterRel="nextClick" afterEffect="1"/>
                                        <p:tgtEl>
                                          <p:spTgt spid="21507">
                                            <p:txEl>
                                              <p:pRg st="2" end="2"/>
                                            </p:txEl>
                                          </p:spTgt>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bldLvl="2"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7" name="Rectangle 5"/>
          <p:cNvSpPr>
            <a:spLocks noGrp="1" noChangeArrowheads="1"/>
          </p:cNvSpPr>
          <p:nvPr>
            <p:ph idx="1"/>
          </p:nvPr>
        </p:nvSpPr>
        <p:spPr>
          <a:xfrm>
            <a:off x="1066800" y="1981200"/>
            <a:ext cx="7135813" cy="4114800"/>
          </a:xfrm>
        </p:spPr>
        <p:txBody>
          <a:bodyPr/>
          <a:lstStyle/>
          <a:p>
            <a:pPr>
              <a:defRPr/>
            </a:pPr>
            <a:r>
              <a:rPr lang="en-US"/>
              <a:t>Modigliani and Miller Dividend Theory</a:t>
            </a:r>
          </a:p>
          <a:p>
            <a:pPr lvl="1">
              <a:defRPr/>
            </a:pPr>
            <a:r>
              <a:rPr lang="en-US"/>
              <a:t>M&amp;M originally argued in 1961 that, without taxes or transactions costs, the way that the firm’s earnings are distributed (capital gains versus dividends) is irrelevant to firm value.</a:t>
            </a:r>
          </a:p>
        </p:txBody>
      </p:sp>
      <p:sp>
        <p:nvSpPr>
          <p:cNvPr id="6" name="Slide Number Placeholder 5"/>
          <p:cNvSpPr>
            <a:spLocks noGrp="1"/>
          </p:cNvSpPr>
          <p:nvPr>
            <p:ph type="sldNum" sz="quarter" idx="12"/>
          </p:nvPr>
        </p:nvSpPr>
        <p:spPr/>
        <p:txBody>
          <a:bodyPr/>
          <a:lstStyle/>
          <a:p>
            <a:pPr>
              <a:defRPr/>
            </a:pPr>
            <a:fld id="{45C5E286-D309-48FF-9CFA-06F692A2A3D6}" type="slidenum">
              <a:rPr lang="en-US"/>
              <a:pPr>
                <a:defRPr/>
              </a:pPr>
              <a:t>33</a:t>
            </a:fld>
            <a:endParaRPr lang="en-US"/>
          </a:p>
        </p:txBody>
      </p:sp>
      <p:sp>
        <p:nvSpPr>
          <p:cNvPr id="23556" name="Rectangle 4"/>
          <p:cNvSpPr>
            <a:spLocks noGrp="1" noChangeArrowheads="1"/>
          </p:cNvSpPr>
          <p:nvPr>
            <p:ph type="title"/>
          </p:nvPr>
        </p:nvSpPr>
        <p:spPr>
          <a:xfrm>
            <a:off x="1066800" y="911225"/>
            <a:ext cx="7543800" cy="825500"/>
          </a:xfrm>
        </p:spPr>
        <p:txBody>
          <a:bodyPr/>
          <a:lstStyle/>
          <a:p>
            <a:pPr>
              <a:defRPr/>
            </a:pPr>
            <a:r>
              <a:rPr lang="en-US" sz="4000"/>
              <a:t>Leading Dividend Theories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557">
                                            <p:txEl>
                                              <p:pRg st="0" end="0"/>
                                            </p:txEl>
                                          </p:spTgt>
                                        </p:tgtEl>
                                        <p:attrNameLst>
                                          <p:attrName>style.visibility</p:attrName>
                                        </p:attrNameLst>
                                      </p:cBhvr>
                                      <p:to>
                                        <p:strVal val="visible"/>
                                      </p:to>
                                    </p:set>
                                    <p:animEffect transition="in" filter="wipe(left)">
                                      <p:cBhvr>
                                        <p:cTn id="7" dur="500"/>
                                        <p:tgtEl>
                                          <p:spTgt spid="23557">
                                            <p:txEl>
                                              <p:pRg st="0" end="0"/>
                                            </p:txEl>
                                          </p:spTgt>
                                        </p:tgtEl>
                                      </p:cBhvr>
                                    </p:animEffect>
                                  </p:childTnLst>
                                  <p:subTnLst>
                                    <p:animClr>
                                      <p:cBhvr override="childStyle">
                                        <p:cTn dur="1" fill="hold" display="0" masterRel="nextClick" afterEffect="1"/>
                                        <p:tgtEl>
                                          <p:spTgt spid="23557">
                                            <p:txEl>
                                              <p:pRg st="0" end="0"/>
                                            </p:txEl>
                                          </p:spTgt>
                                        </p:tgtEl>
                                        <p:attrNameLst>
                                          <p:attrName>ppt_c</p:attrName>
                                        </p:attrNameLst>
                                      </p:cBhvr>
                                      <p:to>
                                        <a:srgbClr val="FFCC00"/>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3557">
                                            <p:txEl>
                                              <p:pRg st="1" end="1"/>
                                            </p:txEl>
                                          </p:spTgt>
                                        </p:tgtEl>
                                        <p:attrNameLst>
                                          <p:attrName>style.visibility</p:attrName>
                                        </p:attrNameLst>
                                      </p:cBhvr>
                                      <p:to>
                                        <p:strVal val="visible"/>
                                      </p:to>
                                    </p:set>
                                    <p:animEffect transition="in" filter="wipe(left)">
                                      <p:cBhvr>
                                        <p:cTn id="12" dur="500"/>
                                        <p:tgtEl>
                                          <p:spTgt spid="23557">
                                            <p:txEl>
                                              <p:pRg st="1" end="1"/>
                                            </p:txEl>
                                          </p:spTgt>
                                        </p:tgtEl>
                                      </p:cBhvr>
                                    </p:animEffect>
                                  </p:childTnLst>
                                  <p:subTnLst>
                                    <p:animClr>
                                      <p:cBhvr override="childStyle">
                                        <p:cTn dur="1" fill="hold" display="0" masterRel="nextClick" afterEffect="1"/>
                                        <p:tgtEl>
                                          <p:spTgt spid="23557">
                                            <p:txEl>
                                              <p:pRg st="1" end="1"/>
                                            </p:txEl>
                                          </p:spTgt>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7" grpId="0" build="p" bldLvl="2"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32" name="Rectangle 8"/>
          <p:cNvSpPr>
            <a:spLocks noGrp="1" noChangeArrowheads="1"/>
          </p:cNvSpPr>
          <p:nvPr>
            <p:ph idx="1"/>
          </p:nvPr>
        </p:nvSpPr>
        <p:spPr>
          <a:xfrm>
            <a:off x="1066800" y="1981200"/>
            <a:ext cx="7543800" cy="2919413"/>
          </a:xfrm>
        </p:spPr>
        <p:txBody>
          <a:bodyPr/>
          <a:lstStyle/>
          <a:p>
            <a:pPr>
              <a:defRPr/>
            </a:pPr>
            <a:r>
              <a:rPr lang="en-US"/>
              <a:t>Stock Dividends </a:t>
            </a:r>
          </a:p>
          <a:p>
            <a:pPr lvl="1">
              <a:defRPr/>
            </a:pPr>
            <a:r>
              <a:rPr lang="en-US"/>
              <a:t>Existing shareholders receive additional shares of stock instead of cash dividends.  </a:t>
            </a:r>
          </a:p>
          <a:p>
            <a:pPr lvl="1">
              <a:defRPr/>
            </a:pPr>
            <a:r>
              <a:rPr lang="en-US"/>
              <a:t>Payment is expressed as a percentage of current stock holdings.</a:t>
            </a:r>
            <a:br>
              <a:rPr lang="en-US"/>
            </a:br>
            <a:endParaRPr lang="en-US"/>
          </a:p>
        </p:txBody>
      </p:sp>
      <p:sp>
        <p:nvSpPr>
          <p:cNvPr id="9" name="Slide Number Placeholder 5"/>
          <p:cNvSpPr>
            <a:spLocks noGrp="1"/>
          </p:cNvSpPr>
          <p:nvPr>
            <p:ph type="sldNum" sz="quarter" idx="12"/>
          </p:nvPr>
        </p:nvSpPr>
        <p:spPr/>
        <p:txBody>
          <a:bodyPr/>
          <a:lstStyle/>
          <a:p>
            <a:pPr>
              <a:defRPr/>
            </a:pPr>
            <a:fld id="{660DACCA-0594-4DFE-BD7C-B803FBBD7CBB}" type="slidenum">
              <a:rPr lang="en-US"/>
              <a:pPr>
                <a:defRPr/>
              </a:pPr>
              <a:t>34</a:t>
            </a:fld>
            <a:endParaRPr lang="en-US"/>
          </a:p>
        </p:txBody>
      </p:sp>
      <p:sp>
        <p:nvSpPr>
          <p:cNvPr id="26631" name="Rectangle 7"/>
          <p:cNvSpPr>
            <a:spLocks noGrp="1" noChangeArrowheads="1"/>
          </p:cNvSpPr>
          <p:nvPr>
            <p:ph type="title"/>
          </p:nvPr>
        </p:nvSpPr>
        <p:spPr>
          <a:xfrm>
            <a:off x="1066800" y="828675"/>
            <a:ext cx="7543800" cy="908050"/>
          </a:xfrm>
        </p:spPr>
        <p:txBody>
          <a:bodyPr/>
          <a:lstStyle/>
          <a:p>
            <a:pPr>
              <a:defRPr/>
            </a:pPr>
            <a:r>
              <a:rPr lang="en-US" sz="3600"/>
              <a:t>Alternatives to Cash Dividends</a:t>
            </a:r>
          </a:p>
        </p:txBody>
      </p:sp>
      <p:grpSp>
        <p:nvGrpSpPr>
          <p:cNvPr id="2" name="Group 12"/>
          <p:cNvGrpSpPr>
            <a:grpSpLocks/>
          </p:cNvGrpSpPr>
          <p:nvPr/>
        </p:nvGrpSpPr>
        <p:grpSpPr bwMode="auto">
          <a:xfrm>
            <a:off x="1386039" y="4635502"/>
            <a:ext cx="7332512" cy="1384301"/>
            <a:chOff x="1058" y="2674"/>
            <a:chExt cx="4486" cy="872"/>
          </a:xfrm>
        </p:grpSpPr>
        <p:sp>
          <p:nvSpPr>
            <p:cNvPr id="121862" name="Rectangle 4"/>
            <p:cNvSpPr>
              <a:spLocks noChangeArrowheads="1"/>
            </p:cNvSpPr>
            <p:nvPr/>
          </p:nvSpPr>
          <p:spPr bwMode="auto">
            <a:xfrm>
              <a:off x="1160" y="2711"/>
              <a:ext cx="4384" cy="784"/>
            </a:xfrm>
            <a:prstGeom prst="rect">
              <a:avLst/>
            </a:prstGeom>
            <a:noFill/>
            <a:ln w="28575">
              <a:solidFill>
                <a:srgbClr val="00FF00"/>
              </a:solidFill>
              <a:miter lim="800000"/>
              <a:headEnd/>
              <a:tailEnd/>
            </a:ln>
          </p:spPr>
          <p:txBody>
            <a:bodyPr wrap="none" anchor="ctr"/>
            <a:lstStyle/>
            <a:p>
              <a:endParaRPr lang="en-US"/>
            </a:p>
          </p:txBody>
        </p:sp>
        <p:sp>
          <p:nvSpPr>
            <p:cNvPr id="26635" name="Text Box 11"/>
            <p:cNvSpPr txBox="1">
              <a:spLocks noChangeArrowheads="1"/>
            </p:cNvSpPr>
            <p:nvPr/>
          </p:nvSpPr>
          <p:spPr bwMode="auto">
            <a:xfrm>
              <a:off x="1058" y="2674"/>
              <a:ext cx="4437" cy="872"/>
            </a:xfrm>
            <a:prstGeom prst="rect">
              <a:avLst/>
            </a:prstGeom>
            <a:noFill/>
            <a:ln w="12700">
              <a:noFill/>
              <a:miter lim="800000"/>
              <a:headEnd/>
              <a:tailEnd/>
            </a:ln>
            <a:effectLst/>
          </p:spPr>
          <p:txBody>
            <a:bodyPr wrap="square">
              <a:spAutoFit/>
            </a:bodyPr>
            <a:lstStyle/>
            <a:p>
              <a:pPr algn="ctr" eaLnBrk="1" hangingPunct="1">
                <a:spcBef>
                  <a:spcPct val="50000"/>
                </a:spcBef>
                <a:defRPr/>
              </a:pPr>
              <a:r>
                <a:rPr lang="en-US" sz="2800" b="1" dirty="0">
                  <a:solidFill>
                    <a:srgbClr val="C00000"/>
                  </a:solidFill>
                  <a:latin typeface="Arial" charset="0"/>
                </a:rPr>
                <a:t>e.g. if there is a 10% stock dividend, you would receive one additional share for every 10 that you currently own.</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632">
                                            <p:txEl>
                                              <p:pRg st="0" end="0"/>
                                            </p:txEl>
                                          </p:spTgt>
                                        </p:tgtEl>
                                        <p:attrNameLst>
                                          <p:attrName>style.visibility</p:attrName>
                                        </p:attrNameLst>
                                      </p:cBhvr>
                                      <p:to>
                                        <p:strVal val="visible"/>
                                      </p:to>
                                    </p:set>
                                    <p:animEffect transition="in" filter="wipe(left)">
                                      <p:cBhvr>
                                        <p:cTn id="7" dur="500"/>
                                        <p:tgtEl>
                                          <p:spTgt spid="26632">
                                            <p:txEl>
                                              <p:pRg st="0" end="0"/>
                                            </p:txEl>
                                          </p:spTgt>
                                        </p:tgtEl>
                                      </p:cBhvr>
                                    </p:animEffect>
                                  </p:childTnLst>
                                  <p:subTnLst>
                                    <p:animClr>
                                      <p:cBhvr override="childStyle">
                                        <p:cTn dur="1" fill="hold" display="0" masterRel="nextClick" afterEffect="1"/>
                                        <p:tgtEl>
                                          <p:spTgt spid="26632">
                                            <p:txEl>
                                              <p:pRg st="0" end="0"/>
                                            </p:txEl>
                                          </p:spTgt>
                                        </p:tgtEl>
                                        <p:attrNameLst>
                                          <p:attrName>ppt_c</p:attrName>
                                        </p:attrNameLst>
                                      </p:cBhvr>
                                      <p:to>
                                        <a:srgbClr val="FFCC00"/>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6632">
                                            <p:txEl>
                                              <p:pRg st="1" end="1"/>
                                            </p:txEl>
                                          </p:spTgt>
                                        </p:tgtEl>
                                        <p:attrNameLst>
                                          <p:attrName>style.visibility</p:attrName>
                                        </p:attrNameLst>
                                      </p:cBhvr>
                                      <p:to>
                                        <p:strVal val="visible"/>
                                      </p:to>
                                    </p:set>
                                    <p:animEffect transition="in" filter="wipe(left)">
                                      <p:cBhvr>
                                        <p:cTn id="12" dur="500"/>
                                        <p:tgtEl>
                                          <p:spTgt spid="26632">
                                            <p:txEl>
                                              <p:pRg st="1" end="1"/>
                                            </p:txEl>
                                          </p:spTgt>
                                        </p:tgtEl>
                                      </p:cBhvr>
                                    </p:animEffect>
                                  </p:childTnLst>
                                  <p:subTnLst>
                                    <p:animClr>
                                      <p:cBhvr override="childStyle">
                                        <p:cTn dur="1" fill="hold" display="0" masterRel="nextClick" afterEffect="1"/>
                                        <p:tgtEl>
                                          <p:spTgt spid="26632">
                                            <p:txEl>
                                              <p:pRg st="1" end="1"/>
                                            </p:txEl>
                                          </p:spTgt>
                                        </p:tgtEl>
                                        <p:attrNameLst>
                                          <p:attrName>ppt_c</p:attrName>
                                        </p:attrNameLst>
                                      </p:cBhvr>
                                      <p:to>
                                        <a:srgbClr val="FFFF66"/>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6632">
                                            <p:txEl>
                                              <p:pRg st="2" end="2"/>
                                            </p:txEl>
                                          </p:spTgt>
                                        </p:tgtEl>
                                        <p:attrNameLst>
                                          <p:attrName>style.visibility</p:attrName>
                                        </p:attrNameLst>
                                      </p:cBhvr>
                                      <p:to>
                                        <p:strVal val="visible"/>
                                      </p:to>
                                    </p:set>
                                    <p:animEffect transition="in" filter="wipe(left)">
                                      <p:cBhvr>
                                        <p:cTn id="17" dur="500"/>
                                        <p:tgtEl>
                                          <p:spTgt spid="26632">
                                            <p:txEl>
                                              <p:pRg st="2" end="2"/>
                                            </p:txEl>
                                          </p:spTgt>
                                        </p:tgtEl>
                                      </p:cBhvr>
                                    </p:animEffect>
                                  </p:childTnLst>
                                  <p:subTnLst>
                                    <p:animClr>
                                      <p:cBhvr override="childStyle">
                                        <p:cTn dur="1" fill="hold" display="0" masterRel="nextClick" afterEffect="1"/>
                                        <p:tgtEl>
                                          <p:spTgt spid="26632">
                                            <p:txEl>
                                              <p:pRg st="2" end="2"/>
                                            </p:txEl>
                                          </p:spTgt>
                                        </p:tgtEl>
                                        <p:attrNameLst>
                                          <p:attrName>ppt_c</p:attrName>
                                        </p:attrNameLst>
                                      </p:cBhvr>
                                      <p:to>
                                        <a:srgbClr val="FFFF66"/>
                                      </p:to>
                                    </p:animClr>
                                  </p:sub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dissolve">
                                      <p:cBhvr>
                                        <p:cTn id="22" dur="500"/>
                                        <p:tgtEl>
                                          <p:spTgt spid="2"/>
                                        </p:tgtEl>
                                      </p:cBhvr>
                                    </p:animEffect>
                                  </p:childTnLst>
                                  <p:subTnLst>
                                    <p:animClr>
                                      <p:cBhvr override="childStyle">
                                        <p:cTn dur="1" fill="hold" display="0" masterRel="nextClick" afterEffect="1"/>
                                        <p:tgtEl>
                                          <p:spTgt spid="2"/>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32" grpId="0" build="p" bldLvl="2"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703" name="Rectangle 7"/>
          <p:cNvSpPr>
            <a:spLocks noGrp="1" noChangeArrowheads="1"/>
          </p:cNvSpPr>
          <p:nvPr>
            <p:ph idx="1"/>
          </p:nvPr>
        </p:nvSpPr>
        <p:spPr>
          <a:xfrm>
            <a:off x="1066800" y="1981200"/>
            <a:ext cx="7543800" cy="3181350"/>
          </a:xfrm>
        </p:spPr>
        <p:txBody>
          <a:bodyPr>
            <a:normAutofit lnSpcReduction="10000"/>
          </a:bodyPr>
          <a:lstStyle/>
          <a:p>
            <a:pPr>
              <a:lnSpc>
                <a:spcPct val="90000"/>
              </a:lnSpc>
              <a:defRPr/>
            </a:pPr>
            <a:r>
              <a:rPr lang="en-US"/>
              <a:t>Stock Splits</a:t>
            </a:r>
          </a:p>
          <a:p>
            <a:pPr lvl="1">
              <a:lnSpc>
                <a:spcPct val="90000"/>
              </a:lnSpc>
              <a:defRPr/>
            </a:pPr>
            <a:r>
              <a:rPr lang="en-US"/>
              <a:t>If total shares will increase by more than 25%, the company will usually declare a stock split.</a:t>
            </a:r>
          </a:p>
          <a:p>
            <a:pPr lvl="1">
              <a:lnSpc>
                <a:spcPct val="90000"/>
              </a:lnSpc>
              <a:defRPr/>
            </a:pPr>
            <a:r>
              <a:rPr lang="en-US"/>
              <a:t>Purpose is usually to bring the stock price into a more popular trading range.</a:t>
            </a:r>
          </a:p>
          <a:p>
            <a:pPr lvl="1">
              <a:lnSpc>
                <a:spcPct val="90000"/>
              </a:lnSpc>
              <a:defRPr/>
            </a:pPr>
            <a:r>
              <a:rPr lang="en-US"/>
              <a:t>Expressed as a ratio to original shares.</a:t>
            </a:r>
            <a:br>
              <a:rPr lang="en-US"/>
            </a:br>
            <a:endParaRPr lang="en-US"/>
          </a:p>
        </p:txBody>
      </p:sp>
      <p:sp>
        <p:nvSpPr>
          <p:cNvPr id="10" name="Slide Number Placeholder 5"/>
          <p:cNvSpPr>
            <a:spLocks noGrp="1"/>
          </p:cNvSpPr>
          <p:nvPr>
            <p:ph type="sldNum" sz="quarter" idx="12"/>
          </p:nvPr>
        </p:nvSpPr>
        <p:spPr/>
        <p:txBody>
          <a:bodyPr/>
          <a:lstStyle/>
          <a:p>
            <a:pPr>
              <a:defRPr/>
            </a:pPr>
            <a:fld id="{7A8EE494-F259-4F4D-801E-40DE286BDA99}" type="slidenum">
              <a:rPr lang="en-US"/>
              <a:pPr>
                <a:defRPr/>
              </a:pPr>
              <a:t>35</a:t>
            </a:fld>
            <a:endParaRPr lang="en-US"/>
          </a:p>
        </p:txBody>
      </p:sp>
      <p:sp>
        <p:nvSpPr>
          <p:cNvPr id="29702" name="Rectangle 6"/>
          <p:cNvSpPr>
            <a:spLocks noGrp="1" noChangeArrowheads="1"/>
          </p:cNvSpPr>
          <p:nvPr>
            <p:ph type="title"/>
          </p:nvPr>
        </p:nvSpPr>
        <p:spPr>
          <a:xfrm>
            <a:off x="1066800" y="869950"/>
            <a:ext cx="7543800" cy="866775"/>
          </a:xfrm>
        </p:spPr>
        <p:txBody>
          <a:bodyPr/>
          <a:lstStyle/>
          <a:p>
            <a:pPr>
              <a:defRPr/>
            </a:pPr>
            <a:r>
              <a:rPr lang="en-US" sz="3600"/>
              <a:t>Alternatives to Cash Dividends</a:t>
            </a:r>
          </a:p>
        </p:txBody>
      </p:sp>
      <p:grpSp>
        <p:nvGrpSpPr>
          <p:cNvPr id="2" name="Group 9"/>
          <p:cNvGrpSpPr>
            <a:grpSpLocks/>
          </p:cNvGrpSpPr>
          <p:nvPr/>
        </p:nvGrpSpPr>
        <p:grpSpPr bwMode="auto">
          <a:xfrm>
            <a:off x="1366838" y="5149850"/>
            <a:ext cx="7456487" cy="860425"/>
            <a:chOff x="938" y="3108"/>
            <a:chExt cx="4697" cy="542"/>
          </a:xfrm>
        </p:grpSpPr>
        <p:sp>
          <p:nvSpPr>
            <p:cNvPr id="122886" name="Rectangle 4"/>
            <p:cNvSpPr>
              <a:spLocks noChangeArrowheads="1"/>
            </p:cNvSpPr>
            <p:nvPr/>
          </p:nvSpPr>
          <p:spPr bwMode="auto">
            <a:xfrm>
              <a:off x="1174" y="3128"/>
              <a:ext cx="4192" cy="493"/>
            </a:xfrm>
            <a:prstGeom prst="rect">
              <a:avLst/>
            </a:prstGeom>
            <a:noFill/>
            <a:ln w="28575">
              <a:solidFill>
                <a:srgbClr val="00FF00"/>
              </a:solidFill>
              <a:miter lim="800000"/>
              <a:headEnd/>
              <a:tailEnd/>
            </a:ln>
          </p:spPr>
          <p:txBody>
            <a:bodyPr wrap="none" anchor="ctr"/>
            <a:lstStyle/>
            <a:p>
              <a:endParaRPr lang="en-US"/>
            </a:p>
          </p:txBody>
        </p:sp>
        <p:sp>
          <p:nvSpPr>
            <p:cNvPr id="29704" name="Text Box 8"/>
            <p:cNvSpPr txBox="1">
              <a:spLocks noChangeArrowheads="1"/>
            </p:cNvSpPr>
            <p:nvPr/>
          </p:nvSpPr>
          <p:spPr bwMode="auto">
            <a:xfrm>
              <a:off x="938" y="3108"/>
              <a:ext cx="4697" cy="542"/>
            </a:xfrm>
            <a:prstGeom prst="rect">
              <a:avLst/>
            </a:prstGeom>
            <a:noFill/>
            <a:ln w="12700">
              <a:noFill/>
              <a:miter lim="800000"/>
              <a:headEnd/>
              <a:tailEnd/>
            </a:ln>
            <a:effectLst/>
          </p:spPr>
          <p:txBody>
            <a:bodyPr>
              <a:spAutoFit/>
            </a:bodyPr>
            <a:lstStyle/>
            <a:p>
              <a:pPr lvl="1" eaLnBrk="1" hangingPunct="1">
                <a:lnSpc>
                  <a:spcPct val="90000"/>
                </a:lnSpc>
                <a:spcBef>
                  <a:spcPct val="20000"/>
                </a:spcBef>
                <a:buClr>
                  <a:schemeClr val="folHlink"/>
                </a:buClr>
                <a:buSzPct val="60000"/>
                <a:buFont typeface="Wingdings" pitchFamily="2" charset="2"/>
                <a:buNone/>
                <a:defRPr/>
              </a:pPr>
              <a:r>
                <a:rPr lang="en-US" sz="2800">
                  <a:effectLst>
                    <a:outerShdw blurRad="38100" dist="38100" dir="2700000" algn="tl">
                      <a:srgbClr val="000000"/>
                    </a:outerShdw>
                  </a:effectLst>
                  <a:latin typeface="Arial" charset="0"/>
                </a:rPr>
                <a:t>e.g. a 2-1 split means that each investor will end up with twice as many shares.</a:t>
              </a:r>
              <a:endParaRPr lang="en-US" sz="2800">
                <a:latin typeface="Arial" charset="0"/>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9703">
                                            <p:txEl>
                                              <p:pRg st="0" end="0"/>
                                            </p:txEl>
                                          </p:spTgt>
                                        </p:tgtEl>
                                        <p:attrNameLst>
                                          <p:attrName>style.visibility</p:attrName>
                                        </p:attrNameLst>
                                      </p:cBhvr>
                                      <p:to>
                                        <p:strVal val="visible"/>
                                      </p:to>
                                    </p:set>
                                    <p:animEffect transition="in" filter="wipe(left)">
                                      <p:cBhvr>
                                        <p:cTn id="7" dur="500"/>
                                        <p:tgtEl>
                                          <p:spTgt spid="29703">
                                            <p:txEl>
                                              <p:pRg st="0" end="0"/>
                                            </p:txEl>
                                          </p:spTgt>
                                        </p:tgtEl>
                                      </p:cBhvr>
                                    </p:animEffect>
                                  </p:childTnLst>
                                  <p:subTnLst>
                                    <p:animClr>
                                      <p:cBhvr override="childStyle">
                                        <p:cTn dur="1" fill="hold" display="0" masterRel="nextClick" afterEffect="1"/>
                                        <p:tgtEl>
                                          <p:spTgt spid="29703">
                                            <p:txEl>
                                              <p:pRg st="0" end="0"/>
                                            </p:txEl>
                                          </p:spTgt>
                                        </p:tgtEl>
                                        <p:attrNameLst>
                                          <p:attrName>ppt_c</p:attrName>
                                        </p:attrNameLst>
                                      </p:cBhvr>
                                      <p:to>
                                        <a:schemeClr val="accent1"/>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9703">
                                            <p:txEl>
                                              <p:pRg st="1" end="1"/>
                                            </p:txEl>
                                          </p:spTgt>
                                        </p:tgtEl>
                                        <p:attrNameLst>
                                          <p:attrName>style.visibility</p:attrName>
                                        </p:attrNameLst>
                                      </p:cBhvr>
                                      <p:to>
                                        <p:strVal val="visible"/>
                                      </p:to>
                                    </p:set>
                                    <p:animEffect transition="in" filter="wipe(left)">
                                      <p:cBhvr>
                                        <p:cTn id="12" dur="500"/>
                                        <p:tgtEl>
                                          <p:spTgt spid="29703">
                                            <p:txEl>
                                              <p:pRg st="1" end="1"/>
                                            </p:txEl>
                                          </p:spTgt>
                                        </p:tgtEl>
                                      </p:cBhvr>
                                    </p:animEffect>
                                  </p:childTnLst>
                                  <p:subTnLst>
                                    <p:animClr>
                                      <p:cBhvr override="childStyle">
                                        <p:cTn dur="1" fill="hold" display="0" masterRel="nextClick" afterEffect="1"/>
                                        <p:tgtEl>
                                          <p:spTgt spid="29703">
                                            <p:txEl>
                                              <p:pRg st="1" end="1"/>
                                            </p:txEl>
                                          </p:spTgt>
                                        </p:tgtEl>
                                        <p:attrNameLst>
                                          <p:attrName>ppt_c</p:attrName>
                                        </p:attrNameLst>
                                      </p:cBhvr>
                                      <p:to>
                                        <a:srgbClr val="FFFF66"/>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9703">
                                            <p:txEl>
                                              <p:pRg st="2" end="2"/>
                                            </p:txEl>
                                          </p:spTgt>
                                        </p:tgtEl>
                                        <p:attrNameLst>
                                          <p:attrName>style.visibility</p:attrName>
                                        </p:attrNameLst>
                                      </p:cBhvr>
                                      <p:to>
                                        <p:strVal val="visible"/>
                                      </p:to>
                                    </p:set>
                                    <p:animEffect transition="in" filter="wipe(left)">
                                      <p:cBhvr>
                                        <p:cTn id="17" dur="500"/>
                                        <p:tgtEl>
                                          <p:spTgt spid="29703">
                                            <p:txEl>
                                              <p:pRg st="2" end="2"/>
                                            </p:txEl>
                                          </p:spTgt>
                                        </p:tgtEl>
                                      </p:cBhvr>
                                    </p:animEffect>
                                  </p:childTnLst>
                                  <p:subTnLst>
                                    <p:animClr>
                                      <p:cBhvr override="childStyle">
                                        <p:cTn dur="1" fill="hold" display="0" masterRel="nextClick" afterEffect="1"/>
                                        <p:tgtEl>
                                          <p:spTgt spid="29703">
                                            <p:txEl>
                                              <p:pRg st="2" end="2"/>
                                            </p:txEl>
                                          </p:spTgt>
                                        </p:tgtEl>
                                        <p:attrNameLst>
                                          <p:attrName>ppt_c</p:attrName>
                                        </p:attrNameLst>
                                      </p:cBhvr>
                                      <p:to>
                                        <a:srgbClr val="FFFF66"/>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9703">
                                            <p:txEl>
                                              <p:pRg st="3" end="3"/>
                                            </p:txEl>
                                          </p:spTgt>
                                        </p:tgtEl>
                                        <p:attrNameLst>
                                          <p:attrName>style.visibility</p:attrName>
                                        </p:attrNameLst>
                                      </p:cBhvr>
                                      <p:to>
                                        <p:strVal val="visible"/>
                                      </p:to>
                                    </p:set>
                                    <p:animEffect transition="in" filter="wipe(left)">
                                      <p:cBhvr>
                                        <p:cTn id="22" dur="500"/>
                                        <p:tgtEl>
                                          <p:spTgt spid="29703">
                                            <p:txEl>
                                              <p:pRg st="3" end="3"/>
                                            </p:txEl>
                                          </p:spTgt>
                                        </p:tgtEl>
                                      </p:cBhvr>
                                    </p:animEffect>
                                  </p:childTnLst>
                                  <p:subTnLst>
                                    <p:animClr>
                                      <p:cBhvr override="childStyle">
                                        <p:cTn dur="1" fill="hold" display="0" masterRel="nextClick" afterEffect="1"/>
                                        <p:tgtEl>
                                          <p:spTgt spid="29703">
                                            <p:txEl>
                                              <p:pRg st="3" end="3"/>
                                            </p:txEl>
                                          </p:spTgt>
                                        </p:tgtEl>
                                        <p:attrNameLst>
                                          <p:attrName>ppt_c</p:attrName>
                                        </p:attrNameLst>
                                      </p:cBhvr>
                                      <p:to>
                                        <a:srgbClr val="FFFF66"/>
                                      </p:to>
                                    </p:animClr>
                                  </p:sub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dissolve">
                                      <p:cBhvr>
                                        <p:cTn id="27" dur="500"/>
                                        <p:tgtEl>
                                          <p:spTgt spid="2"/>
                                        </p:tgtEl>
                                      </p:cBhvr>
                                    </p:animEffect>
                                  </p:childTnLst>
                                  <p:subTnLst>
                                    <p:animClr>
                                      <p:cBhvr override="childStyle">
                                        <p:cTn dur="1" fill="hold" display="0" masterRel="nextClick" afterEffect="1"/>
                                        <p:tgtEl>
                                          <p:spTgt spid="2"/>
                                        </p:tgtEl>
                                        <p:attrNameLst>
                                          <p:attrName>ppt_c</p:attrName>
                                        </p:attrNameLst>
                                      </p:cBhvr>
                                      <p:to>
                                        <a:srgbClr val="FFFF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3" grpId="0" build="p" bldLvl="2"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8CF459E5-9DB4-4118-927E-2F41ECF73E29}" type="slidenum">
              <a:rPr lang="en-US" smtClean="0"/>
              <a:pPr>
                <a:defRPr/>
              </a:pPr>
              <a:t>36</a:t>
            </a:fld>
            <a:endParaRPr lang="en-US"/>
          </a:p>
        </p:txBody>
      </p:sp>
      <p:sp>
        <p:nvSpPr>
          <p:cNvPr id="3" name="TextBox 2"/>
          <p:cNvSpPr txBox="1"/>
          <p:nvPr/>
        </p:nvSpPr>
        <p:spPr>
          <a:xfrm>
            <a:off x="268014" y="1387365"/>
            <a:ext cx="8529145" cy="4308872"/>
          </a:xfrm>
          <a:prstGeom prst="rect">
            <a:avLst/>
          </a:prstGeom>
          <a:noFill/>
        </p:spPr>
        <p:txBody>
          <a:bodyPr wrap="square" rtlCol="0">
            <a:spAutoFit/>
          </a:bodyPr>
          <a:lstStyle/>
          <a:p>
            <a:pPr algn="ctr"/>
            <a:r>
              <a:rPr lang="en-US" b="1" i="1" u="sng" dirty="0" smtClean="0"/>
              <a:t>Homework Problems and Questions</a:t>
            </a:r>
          </a:p>
          <a:p>
            <a:pPr algn="ctr"/>
            <a:endParaRPr lang="en-US" b="1" i="1" u="sng" dirty="0" smtClean="0"/>
          </a:p>
          <a:p>
            <a:pPr algn="ctr"/>
            <a:endParaRPr lang="en-US" b="1" i="1" u="sng" dirty="0" smtClean="0"/>
          </a:p>
          <a:p>
            <a:pPr algn="just"/>
            <a:r>
              <a:rPr lang="en-US" sz="1600" dirty="0" smtClean="0"/>
              <a:t>1. Explain the difference between a stock dividend and a stock split.</a:t>
            </a:r>
          </a:p>
          <a:p>
            <a:pPr algn="just"/>
            <a:endParaRPr lang="en-US" sz="1600" dirty="0" smtClean="0"/>
          </a:p>
          <a:p>
            <a:pPr algn="just"/>
            <a:r>
              <a:rPr lang="en-US" sz="1600" dirty="0" smtClean="0"/>
              <a:t>2. Net income is $2,500,000; dividends declared are $500,000.  What is the dividend payout ratio?</a:t>
            </a:r>
          </a:p>
          <a:p>
            <a:pPr algn="just"/>
            <a:endParaRPr lang="en-US" sz="1600" dirty="0" smtClean="0"/>
          </a:p>
          <a:p>
            <a:pPr algn="just"/>
            <a:r>
              <a:rPr lang="en-US" sz="1600" dirty="0" smtClean="0"/>
              <a:t>3. Why is it important for a firm to understand the makeup of its stockholders before it determines a dividend policy?</a:t>
            </a:r>
          </a:p>
          <a:p>
            <a:pPr algn="just"/>
            <a:endParaRPr lang="en-US" sz="1600" dirty="0" smtClean="0"/>
          </a:p>
          <a:p>
            <a:pPr algn="just"/>
            <a:r>
              <a:rPr lang="en-US" sz="1600" dirty="0" smtClean="0"/>
              <a:t>4. Would it be a common practice for a high-growth firm to have a 100% dividend payout ratio?  Explain.</a:t>
            </a:r>
          </a:p>
          <a:p>
            <a:pPr algn="just"/>
            <a:endParaRPr lang="en-US" sz="1600" dirty="0" smtClean="0"/>
          </a:p>
          <a:p>
            <a:pPr marL="0" lvl="1" algn="just"/>
            <a:r>
              <a:rPr lang="en-US" sz="1600" dirty="0" smtClean="0"/>
              <a:t>5. What is the rationale of managers who view a stock split as a way to increase the total value of their firm’s stock?</a:t>
            </a:r>
          </a:p>
          <a:p>
            <a:pPr algn="just"/>
            <a:r>
              <a:rPr lang="en-US" sz="1200" dirty="0" smtClean="0"/>
              <a:t> </a:t>
            </a:r>
            <a:endParaRPr lang="en-US"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10</a:t>
            </a:r>
          </a:p>
        </p:txBody>
      </p:sp>
      <p:sp>
        <p:nvSpPr>
          <p:cNvPr id="6" name="Slide Number Placeholder 5"/>
          <p:cNvSpPr>
            <a:spLocks noGrp="1"/>
          </p:cNvSpPr>
          <p:nvPr>
            <p:ph type="sldNum" sz="quarter" idx="12"/>
          </p:nvPr>
        </p:nvSpPr>
        <p:spPr/>
        <p:txBody>
          <a:bodyPr/>
          <a:lstStyle/>
          <a:p>
            <a:fld id="{6A4F6C85-62B2-48FE-9DE9-22EE6DE49A36}" type="slidenum">
              <a:rPr lang="en-US"/>
              <a:pPr/>
              <a:t>4</a:t>
            </a:fld>
            <a:endParaRPr lang="en-US"/>
          </a:p>
        </p:txBody>
      </p:sp>
      <p:sp>
        <p:nvSpPr>
          <p:cNvPr id="39938" name="Rectangle 2"/>
          <p:cNvSpPr>
            <a:spLocks noGrp="1" noChangeArrowheads="1"/>
          </p:cNvSpPr>
          <p:nvPr>
            <p:ph type="title"/>
          </p:nvPr>
        </p:nvSpPr>
        <p:spPr>
          <a:xfrm>
            <a:off x="685800" y="304800"/>
            <a:ext cx="7772400" cy="1143000"/>
          </a:xfrm>
          <a:solidFill>
            <a:srgbClr val="DDDDDD"/>
          </a:solidFill>
          <a:scene3d>
            <a:camera prst="legacyObliqueTopLeft"/>
            <a:lightRig rig="legacyFlat3" dir="t"/>
          </a:scene3d>
          <a:sp3d extrusionH="430200" prstMaterial="legacyMatte">
            <a:bevelT w="13500" h="13500" prst="angle"/>
            <a:bevelB w="13500" h="13500" prst="angle"/>
            <a:extrusionClr>
              <a:srgbClr val="DDDDDD"/>
            </a:extrusionClr>
          </a:sp3d>
        </p:spPr>
        <p:txBody>
          <a:bodyPr>
            <a:flatTx/>
          </a:bodyPr>
          <a:lstStyle/>
          <a:p>
            <a:pPr algn="ctr"/>
            <a:r>
              <a:rPr lang="en-US" sz="3200" b="1" dirty="0" smtClean="0">
                <a:solidFill>
                  <a:schemeClr val="tx1"/>
                </a:solidFill>
              </a:rPr>
              <a:t>EXAMPLE, </a:t>
            </a:r>
            <a:r>
              <a:rPr lang="en-US" sz="3200" b="1" dirty="0">
                <a:solidFill>
                  <a:schemeClr val="tx1"/>
                </a:solidFill>
              </a:rPr>
              <a:t>Historical Weights, using Market Value Weights, continued</a:t>
            </a:r>
          </a:p>
        </p:txBody>
      </p:sp>
      <p:sp>
        <p:nvSpPr>
          <p:cNvPr id="39939" name="Rectangle 3"/>
          <p:cNvSpPr>
            <a:spLocks noGrp="1" noChangeArrowheads="1"/>
          </p:cNvSpPr>
          <p:nvPr>
            <p:ph type="body" idx="1"/>
          </p:nvPr>
        </p:nvSpPr>
        <p:spPr>
          <a:xfrm>
            <a:off x="685800" y="1524000"/>
            <a:ext cx="7772400" cy="4114800"/>
          </a:xfrm>
        </p:spPr>
        <p:txBody>
          <a:bodyPr>
            <a:normAutofit lnSpcReduction="10000"/>
          </a:bodyPr>
          <a:lstStyle/>
          <a:p>
            <a:pPr>
              <a:lnSpc>
                <a:spcPct val="90000"/>
              </a:lnSpc>
            </a:pPr>
            <a:r>
              <a:rPr lang="en-US" sz="2800" dirty="0"/>
              <a:t>The firm’s cost of capital is as follows:</a:t>
            </a:r>
          </a:p>
          <a:p>
            <a:pPr>
              <a:lnSpc>
                <a:spcPct val="90000"/>
              </a:lnSpc>
            </a:pPr>
            <a:endParaRPr lang="en-US" sz="2800" dirty="0"/>
          </a:p>
          <a:p>
            <a:pPr>
              <a:lnSpc>
                <a:spcPct val="90000"/>
              </a:lnSpc>
            </a:pPr>
            <a:endParaRPr lang="en-US" sz="2800" dirty="0"/>
          </a:p>
          <a:p>
            <a:pPr>
              <a:lnSpc>
                <a:spcPct val="90000"/>
              </a:lnSpc>
            </a:pPr>
            <a:endParaRPr lang="en-US" sz="2800" dirty="0"/>
          </a:p>
          <a:p>
            <a:pPr>
              <a:lnSpc>
                <a:spcPct val="90000"/>
              </a:lnSpc>
            </a:pPr>
            <a:endParaRPr lang="en-US" sz="2800" dirty="0"/>
          </a:p>
          <a:p>
            <a:pPr>
              <a:lnSpc>
                <a:spcPct val="90000"/>
              </a:lnSpc>
            </a:pPr>
            <a:endParaRPr lang="en-US" sz="2800" dirty="0"/>
          </a:p>
          <a:p>
            <a:pPr>
              <a:lnSpc>
                <a:spcPct val="90000"/>
              </a:lnSpc>
            </a:pPr>
            <a:endParaRPr lang="en-US" sz="2800" dirty="0"/>
          </a:p>
          <a:p>
            <a:pPr>
              <a:lnSpc>
                <a:spcPct val="90000"/>
              </a:lnSpc>
            </a:pPr>
            <a:endParaRPr lang="en-US" sz="2800" dirty="0"/>
          </a:p>
          <a:p>
            <a:pPr>
              <a:lnSpc>
                <a:spcPct val="90000"/>
              </a:lnSpc>
            </a:pPr>
            <a:r>
              <a:rPr lang="en-US" sz="2800" dirty="0"/>
              <a:t>Overall cost of capital = </a:t>
            </a:r>
            <a:r>
              <a:rPr lang="en-US" sz="2800" dirty="0" err="1" smtClean="0"/>
              <a:t>k</a:t>
            </a:r>
            <a:r>
              <a:rPr lang="en-US" sz="2800" baseline="-25000" dirty="0" err="1"/>
              <a:t>a</a:t>
            </a:r>
            <a:r>
              <a:rPr lang="en-US" sz="2800" dirty="0" smtClean="0"/>
              <a:t> </a:t>
            </a:r>
            <a:r>
              <a:rPr lang="en-US" sz="2800" dirty="0"/>
              <a:t>= 12.76%</a:t>
            </a:r>
          </a:p>
        </p:txBody>
      </p:sp>
      <p:graphicFrame>
        <p:nvGraphicFramePr>
          <p:cNvPr id="39940" name="Object 4"/>
          <p:cNvGraphicFramePr>
            <a:graphicFrameLocks noChangeAspect="1"/>
          </p:cNvGraphicFramePr>
          <p:nvPr>
            <p:extLst>
              <p:ext uri="{D42A27DB-BD31-4B8C-83A1-F6EECF244321}">
                <p14:modId xmlns="" xmlns:p14="http://schemas.microsoft.com/office/powerpoint/2010/main" val="1088444978"/>
              </p:ext>
            </p:extLst>
          </p:nvPr>
        </p:nvGraphicFramePr>
        <p:xfrm>
          <a:off x="0" y="2362200"/>
          <a:ext cx="9144000" cy="2632075"/>
        </p:xfrm>
        <a:graphic>
          <a:graphicData uri="http://schemas.openxmlformats.org/presentationml/2006/ole">
            <p:oleObj spid="_x0000_s3079" name="Worksheet" r:id="rId3" imgW="4258800" imgH="1228680" progId="Excel.Sheet.8">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10</a:t>
            </a:r>
          </a:p>
        </p:txBody>
      </p:sp>
      <p:sp>
        <p:nvSpPr>
          <p:cNvPr id="6" name="Slide Number Placeholder 5"/>
          <p:cNvSpPr>
            <a:spLocks noGrp="1"/>
          </p:cNvSpPr>
          <p:nvPr>
            <p:ph type="sldNum" sz="quarter" idx="12"/>
          </p:nvPr>
        </p:nvSpPr>
        <p:spPr/>
        <p:txBody>
          <a:bodyPr/>
          <a:lstStyle/>
          <a:p>
            <a:fld id="{984D2B97-72BD-4DC6-9CF0-82BDBCAABF47}" type="slidenum">
              <a:rPr lang="en-US"/>
              <a:pPr/>
              <a:t>5</a:t>
            </a:fld>
            <a:endParaRPr lang="en-US"/>
          </a:p>
        </p:txBody>
      </p:sp>
      <p:sp>
        <p:nvSpPr>
          <p:cNvPr id="40962" name="Rectangle 2"/>
          <p:cNvSpPr>
            <a:spLocks noGrp="1" noChangeArrowheads="1"/>
          </p:cNvSpPr>
          <p:nvPr>
            <p:ph type="title"/>
          </p:nvPr>
        </p:nvSpPr>
        <p:spPr>
          <a:solidFill>
            <a:srgbClr val="FFFF99"/>
          </a:solidFill>
          <a:scene3d>
            <a:camera prst="legacyObliqueBottomLeft"/>
            <a:lightRig rig="legacyFlat3" dir="t"/>
          </a:scene3d>
          <a:sp3d extrusionH="430200" prstMaterial="legacyMatte">
            <a:bevelT w="13500" h="13500" prst="angle"/>
            <a:bevelB w="13500" h="13500" prst="angle"/>
            <a:extrusionClr>
              <a:srgbClr val="FFFF99"/>
            </a:extrusionClr>
          </a:sp3d>
        </p:spPr>
        <p:txBody>
          <a:bodyPr>
            <a:flatTx/>
          </a:bodyPr>
          <a:lstStyle/>
          <a:p>
            <a:pPr algn="ctr"/>
            <a:r>
              <a:rPr lang="en-US" sz="3200" b="1" dirty="0" smtClean="0"/>
              <a:t>MEASURING </a:t>
            </a:r>
            <a:r>
              <a:rPr lang="en-US" sz="3200" b="1" dirty="0"/>
              <a:t>THE OVERALL COST OF CAPITAL, Target Weights</a:t>
            </a:r>
          </a:p>
        </p:txBody>
      </p:sp>
      <p:sp>
        <p:nvSpPr>
          <p:cNvPr id="40963" name="Rectangle 3"/>
          <p:cNvSpPr>
            <a:spLocks noGrp="1" noChangeArrowheads="1"/>
          </p:cNvSpPr>
          <p:nvPr>
            <p:ph type="body" idx="1"/>
          </p:nvPr>
        </p:nvSpPr>
        <p:spPr>
          <a:xfrm>
            <a:off x="609600" y="2438400"/>
            <a:ext cx="7772400" cy="2133600"/>
          </a:xfrm>
          <a:solidFill>
            <a:srgbClr val="CCFFFF"/>
          </a:solidFill>
          <a:ln/>
          <a:scene3d>
            <a:camera prst="legacyObliqueBottomLeft"/>
            <a:lightRig rig="legacyFlat3" dir="t"/>
          </a:scene3d>
          <a:sp3d extrusionH="430200" prstMaterial="legacyMatte">
            <a:bevelT w="13500" h="13500" prst="angle"/>
            <a:bevelB w="13500" h="13500" prst="angle"/>
            <a:extrusionClr>
              <a:srgbClr val="CCFFFF"/>
            </a:extrusionClr>
          </a:sp3d>
        </p:spPr>
        <p:txBody>
          <a:bodyPr>
            <a:flatTx/>
          </a:bodyPr>
          <a:lstStyle/>
          <a:p>
            <a:r>
              <a:rPr lang="en-US" sz="2800"/>
              <a:t>If the firm has determined the capital structure it believes most consistent with its goal, the use of that capital structure and associated weights is appropriate.</a:t>
            </a:r>
          </a:p>
        </p:txBody>
      </p:sp>
      <p:sp>
        <p:nvSpPr>
          <p:cNvPr id="40964" name="AutoShape 4"/>
          <p:cNvSpPr>
            <a:spLocks noChangeArrowheads="1"/>
          </p:cNvSpPr>
          <p:nvPr/>
        </p:nvSpPr>
        <p:spPr bwMode="auto">
          <a:xfrm>
            <a:off x="533400" y="2438400"/>
            <a:ext cx="457200" cy="457200"/>
          </a:xfrm>
          <a:prstGeom prst="star5">
            <a:avLst/>
          </a:prstGeom>
          <a:solidFill>
            <a:srgbClr val="FC0128"/>
          </a:solidFill>
          <a:ln w="12700">
            <a:solidFill>
              <a:schemeClr val="tx1"/>
            </a:solidFill>
            <a:miter lim="800000"/>
            <a:headEnd/>
            <a:tailEnd/>
          </a:ln>
          <a:effectLst/>
        </p:spPr>
        <p:txBody>
          <a:bodyPr wrap="none" anchor="ctr"/>
          <a:lstStyle/>
          <a:p>
            <a:pPr algn="ctr"/>
            <a:endParaRPr lang="en-US" sz="2400">
              <a:solidFill>
                <a:schemeClr val="bg2"/>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10</a:t>
            </a:r>
          </a:p>
        </p:txBody>
      </p:sp>
      <p:sp>
        <p:nvSpPr>
          <p:cNvPr id="6" name="Slide Number Placeholder 5"/>
          <p:cNvSpPr>
            <a:spLocks noGrp="1"/>
          </p:cNvSpPr>
          <p:nvPr>
            <p:ph type="sldNum" sz="quarter" idx="12"/>
          </p:nvPr>
        </p:nvSpPr>
        <p:spPr/>
        <p:txBody>
          <a:bodyPr/>
          <a:lstStyle/>
          <a:p>
            <a:fld id="{5DA9F1CB-5D0B-43CC-83FA-C4B45F2FC2BD}" type="slidenum">
              <a:rPr lang="en-US"/>
              <a:pPr/>
              <a:t>6</a:t>
            </a:fld>
            <a:endParaRPr lang="en-US"/>
          </a:p>
        </p:txBody>
      </p:sp>
      <p:sp>
        <p:nvSpPr>
          <p:cNvPr id="49154" name="Rectangle 2"/>
          <p:cNvSpPr>
            <a:spLocks noGrp="1" noChangeArrowheads="1"/>
          </p:cNvSpPr>
          <p:nvPr>
            <p:ph type="title"/>
          </p:nvPr>
        </p:nvSpPr>
        <p:spPr>
          <a:solidFill>
            <a:srgbClr val="FF99FF"/>
          </a:solidFill>
          <a:scene3d>
            <a:camera prst="legacyObliqueTopLeft"/>
            <a:lightRig rig="legacyFlat3" dir="t"/>
          </a:scene3d>
          <a:sp3d extrusionH="430200" prstMaterial="legacyMatte">
            <a:bevelT w="13500" h="13500" prst="angle"/>
            <a:bevelB w="13500" h="13500" prst="angle"/>
            <a:extrusionClr>
              <a:srgbClr val="FF99FF"/>
            </a:extrusionClr>
          </a:sp3d>
        </p:spPr>
        <p:txBody>
          <a:bodyPr>
            <a:flatTx/>
          </a:bodyPr>
          <a:lstStyle/>
          <a:p>
            <a:pPr algn="ctr"/>
            <a:r>
              <a:rPr lang="en-US" sz="3200" b="1" dirty="0" smtClean="0">
                <a:solidFill>
                  <a:schemeClr val="tx1"/>
                </a:solidFill>
              </a:rPr>
              <a:t> </a:t>
            </a:r>
            <a:r>
              <a:rPr lang="en-US" sz="3200" b="1" dirty="0">
                <a:solidFill>
                  <a:schemeClr val="tx1"/>
                </a:solidFill>
              </a:rPr>
              <a:t>LEVEL OF FINANCING AND THE MARGINAL COST OF CAPITAL (MCC)</a:t>
            </a:r>
          </a:p>
        </p:txBody>
      </p:sp>
      <p:sp>
        <p:nvSpPr>
          <p:cNvPr id="49155" name="Rectangle 3"/>
          <p:cNvSpPr>
            <a:spLocks noGrp="1" noChangeArrowheads="1"/>
          </p:cNvSpPr>
          <p:nvPr>
            <p:ph type="body" idx="1"/>
          </p:nvPr>
        </p:nvSpPr>
        <p:spPr>
          <a:ln w="38100">
            <a:solidFill>
              <a:schemeClr val="tx1"/>
            </a:solidFill>
          </a:ln>
        </p:spPr>
        <p:txBody>
          <a:bodyPr/>
          <a:lstStyle/>
          <a:p>
            <a:pPr>
              <a:lnSpc>
                <a:spcPct val="90000"/>
              </a:lnSpc>
            </a:pPr>
            <a:r>
              <a:rPr lang="en-US" sz="2800"/>
              <a:t>Because external equity capital has a higher cost then retained earnings due to flotation costs, the weighted cost of capital increases for each dollar of new financing. Therefore, lower-cost capital sources are used first.</a:t>
            </a:r>
          </a:p>
          <a:p>
            <a:pPr>
              <a:lnSpc>
                <a:spcPct val="90000"/>
              </a:lnSpc>
            </a:pPr>
            <a:r>
              <a:rPr lang="en-US" sz="2800"/>
              <a:t>The firm’s cost of capital is a function of the size of its total investment.</a:t>
            </a:r>
          </a:p>
          <a:p>
            <a:pPr>
              <a:lnSpc>
                <a:spcPct val="90000"/>
              </a:lnSpc>
            </a:pPr>
            <a:r>
              <a:rPr lang="en-US" sz="2800"/>
              <a:t>A schedule or graph relating the firm’s cost of capital to the level of new financing is called the </a:t>
            </a:r>
            <a:r>
              <a:rPr lang="en-US" sz="2800" b="1" i="1"/>
              <a:t>weighted marginal cost of capital (MCC).</a:t>
            </a:r>
            <a:endParaRPr lang="en-US" sz="2800" b="1"/>
          </a:p>
        </p:txBody>
      </p:sp>
      <p:sp>
        <p:nvSpPr>
          <p:cNvPr id="49156" name="AutoShape 4"/>
          <p:cNvSpPr>
            <a:spLocks noChangeArrowheads="1"/>
          </p:cNvSpPr>
          <p:nvPr/>
        </p:nvSpPr>
        <p:spPr bwMode="auto">
          <a:xfrm>
            <a:off x="609600" y="5562600"/>
            <a:ext cx="457200" cy="457200"/>
          </a:xfrm>
          <a:prstGeom prst="star5">
            <a:avLst/>
          </a:prstGeom>
          <a:solidFill>
            <a:srgbClr val="FC0128"/>
          </a:solidFill>
          <a:ln w="12700">
            <a:solidFill>
              <a:schemeClr val="tx1"/>
            </a:solidFill>
            <a:miter lim="800000"/>
            <a:headEnd/>
            <a:tailEnd/>
          </a:ln>
          <a:effectLst/>
        </p:spPr>
        <p:txBody>
          <a:bodyPr wrap="none" anchor="ctr"/>
          <a:lstStyle/>
          <a:p>
            <a:pPr algn="ctr"/>
            <a:endParaRPr lang="en-US" sz="2400">
              <a:solidFill>
                <a:schemeClr val="bg2"/>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10</a:t>
            </a:r>
          </a:p>
        </p:txBody>
      </p:sp>
      <p:sp>
        <p:nvSpPr>
          <p:cNvPr id="5" name="Slide Number Placeholder 5"/>
          <p:cNvSpPr>
            <a:spLocks noGrp="1"/>
          </p:cNvSpPr>
          <p:nvPr>
            <p:ph type="sldNum" sz="quarter" idx="12"/>
          </p:nvPr>
        </p:nvSpPr>
        <p:spPr/>
        <p:txBody>
          <a:bodyPr/>
          <a:lstStyle/>
          <a:p>
            <a:fld id="{7D9A47AB-688D-4ADC-9596-DAB60FDFBDCC}" type="slidenum">
              <a:rPr lang="en-US"/>
              <a:pPr/>
              <a:t>7</a:t>
            </a:fld>
            <a:endParaRPr lang="en-US"/>
          </a:p>
        </p:txBody>
      </p:sp>
      <p:sp>
        <p:nvSpPr>
          <p:cNvPr id="50178" name="Rectangle 2"/>
          <p:cNvSpPr>
            <a:spLocks noGrp="1" noChangeArrowheads="1"/>
          </p:cNvSpPr>
          <p:nvPr>
            <p:ph type="title"/>
          </p:nvPr>
        </p:nvSpPr>
        <p:spPr>
          <a:xfrm>
            <a:off x="685800" y="228600"/>
            <a:ext cx="7772400" cy="1676400"/>
          </a:xfrm>
          <a:solidFill>
            <a:srgbClr val="FF99FF"/>
          </a:solidFill>
          <a:scene3d>
            <a:camera prst="legacyObliqueBottomLeft"/>
            <a:lightRig rig="legacyFlat3" dir="t"/>
          </a:scene3d>
          <a:sp3d extrusionH="430200" prstMaterial="legacyMatte">
            <a:bevelT w="13500" h="13500" prst="angle"/>
            <a:bevelB w="13500" h="13500" prst="angle"/>
            <a:extrusionClr>
              <a:srgbClr val="FF99FF"/>
            </a:extrusionClr>
          </a:sp3d>
        </p:spPr>
        <p:txBody>
          <a:bodyPr>
            <a:flatTx/>
          </a:bodyPr>
          <a:lstStyle/>
          <a:p>
            <a:pPr algn="ctr"/>
            <a:r>
              <a:rPr lang="en-US" sz="3200" b="1" dirty="0" smtClean="0">
                <a:solidFill>
                  <a:schemeClr val="tx1"/>
                </a:solidFill>
              </a:rPr>
              <a:t> </a:t>
            </a:r>
            <a:r>
              <a:rPr lang="en-US" sz="3200" b="1" dirty="0">
                <a:solidFill>
                  <a:schemeClr val="tx1"/>
                </a:solidFill>
              </a:rPr>
              <a:t>LEVEL OF FINANCING AND THE MARGINAL COST OF CAPITAL (MCC), continued</a:t>
            </a:r>
          </a:p>
        </p:txBody>
      </p:sp>
      <p:sp>
        <p:nvSpPr>
          <p:cNvPr id="50179" name="Rectangle 3"/>
          <p:cNvSpPr>
            <a:spLocks noGrp="1" noChangeArrowheads="1"/>
          </p:cNvSpPr>
          <p:nvPr>
            <p:ph type="body" idx="1"/>
          </p:nvPr>
        </p:nvSpPr>
        <p:spPr>
          <a:xfrm>
            <a:off x="685800" y="2209800"/>
            <a:ext cx="7772400" cy="4038600"/>
          </a:xfrm>
          <a:solidFill>
            <a:schemeClr val="bg1"/>
          </a:solidFill>
          <a:ln/>
          <a:scene3d>
            <a:camera prst="legacyObliqueBottomLeft"/>
            <a:lightRig rig="legacyFlat3" dir="t"/>
          </a:scene3d>
          <a:sp3d extrusionH="430200" prstMaterial="legacyMatte">
            <a:bevelT w="13500" h="13500" prst="angle"/>
            <a:bevelB w="13500" h="13500" prst="angle"/>
            <a:extrusionClr>
              <a:schemeClr val="hlink"/>
            </a:extrusionClr>
          </a:sp3d>
        </p:spPr>
        <p:txBody>
          <a:bodyPr>
            <a:flatTx/>
          </a:bodyPr>
          <a:lstStyle/>
          <a:p>
            <a:pPr>
              <a:lnSpc>
                <a:spcPct val="90000"/>
              </a:lnSpc>
            </a:pPr>
            <a:r>
              <a:rPr lang="en-US" sz="2800" dirty="0"/>
              <a:t>This schedule is used to determine the discount rate to be used in the firm’s capital budgeting process.  </a:t>
            </a:r>
          </a:p>
          <a:p>
            <a:pPr>
              <a:lnSpc>
                <a:spcPct val="20000"/>
              </a:lnSpc>
            </a:pPr>
            <a:endParaRPr lang="en-US" sz="2800" dirty="0"/>
          </a:p>
          <a:p>
            <a:pPr>
              <a:lnSpc>
                <a:spcPct val="90000"/>
              </a:lnSpc>
              <a:buFont typeface="Monotype Sorts" pitchFamily="2" charset="2"/>
              <a:buNone/>
            </a:pPr>
            <a:r>
              <a:rPr lang="en-US" sz="2800" dirty="0"/>
              <a:t>The steps to be followed in calculating the firm’s marginal cost of capital are:</a:t>
            </a:r>
          </a:p>
          <a:p>
            <a:pPr>
              <a:lnSpc>
                <a:spcPct val="30000"/>
              </a:lnSpc>
              <a:buFont typeface="Monotype Sorts" pitchFamily="2" charset="2"/>
              <a:buNone/>
            </a:pPr>
            <a:endParaRPr lang="en-US" sz="2800" dirty="0"/>
          </a:p>
          <a:p>
            <a:pPr>
              <a:lnSpc>
                <a:spcPct val="90000"/>
              </a:lnSpc>
            </a:pPr>
            <a:r>
              <a:rPr lang="en-US" sz="2800" dirty="0"/>
              <a:t>(1) Determine the cost and the percentage of financing to be used for each source of capital (debt, preferred stock, and common stock equity).</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US"/>
              <a:t>10</a:t>
            </a:r>
          </a:p>
        </p:txBody>
      </p:sp>
      <p:sp>
        <p:nvSpPr>
          <p:cNvPr id="7" name="Slide Number Placeholder 5"/>
          <p:cNvSpPr>
            <a:spLocks noGrp="1"/>
          </p:cNvSpPr>
          <p:nvPr>
            <p:ph type="sldNum" sz="quarter" idx="12"/>
          </p:nvPr>
        </p:nvSpPr>
        <p:spPr/>
        <p:txBody>
          <a:bodyPr/>
          <a:lstStyle/>
          <a:p>
            <a:fld id="{3D469B90-9F62-4EE1-8AE0-1097CABE375B}" type="slidenum">
              <a:rPr lang="en-US"/>
              <a:pPr/>
              <a:t>8</a:t>
            </a:fld>
            <a:endParaRPr lang="en-US"/>
          </a:p>
        </p:txBody>
      </p:sp>
      <p:sp>
        <p:nvSpPr>
          <p:cNvPr id="51202" name="Rectangle 2"/>
          <p:cNvSpPr>
            <a:spLocks noGrp="1" noChangeArrowheads="1"/>
          </p:cNvSpPr>
          <p:nvPr>
            <p:ph type="title"/>
          </p:nvPr>
        </p:nvSpPr>
        <p:spPr>
          <a:xfrm>
            <a:off x="685800" y="304800"/>
            <a:ext cx="7772400" cy="1600200"/>
          </a:xfrm>
          <a:solidFill>
            <a:srgbClr val="FFFF99"/>
          </a:solidFill>
          <a:scene3d>
            <a:camera prst="legacyObliqueBottomLeft"/>
            <a:lightRig rig="legacyFlat3" dir="t"/>
          </a:scene3d>
          <a:sp3d extrusionH="430200" prstMaterial="legacyMatte">
            <a:bevelT w="13500" h="13500" prst="angle"/>
            <a:bevelB w="13500" h="13500" prst="angle"/>
            <a:extrusionClr>
              <a:srgbClr val="FFFF99"/>
            </a:extrusionClr>
          </a:sp3d>
        </p:spPr>
        <p:txBody>
          <a:bodyPr>
            <a:flatTx/>
          </a:bodyPr>
          <a:lstStyle/>
          <a:p>
            <a:pPr algn="ctr"/>
            <a:r>
              <a:rPr lang="en-US" sz="3200" b="1" dirty="0" smtClean="0"/>
              <a:t> </a:t>
            </a:r>
            <a:r>
              <a:rPr lang="en-US" sz="3200" b="1" dirty="0"/>
              <a:t>LEVEL OF FINANCING AND THE MARGINAL COST OF CAPITAL (MCC), continued</a:t>
            </a:r>
          </a:p>
        </p:txBody>
      </p:sp>
      <p:sp>
        <p:nvSpPr>
          <p:cNvPr id="51203" name="Rectangle 3"/>
          <p:cNvSpPr>
            <a:spLocks noGrp="1" noChangeArrowheads="1"/>
          </p:cNvSpPr>
          <p:nvPr>
            <p:ph type="body" idx="1"/>
          </p:nvPr>
        </p:nvSpPr>
        <p:spPr>
          <a:xfrm>
            <a:off x="685800" y="2133600"/>
            <a:ext cx="7772400" cy="4114800"/>
          </a:xfrm>
        </p:spPr>
        <p:txBody>
          <a:bodyPr/>
          <a:lstStyle/>
          <a:p>
            <a:r>
              <a:rPr lang="en-US" sz="2800" b="1"/>
              <a:t>(2) Compute the break points on the MCC curve where the weighted cost will increase.  </a:t>
            </a:r>
          </a:p>
          <a:p>
            <a:endParaRPr lang="en-US" sz="2800" b="1"/>
          </a:p>
          <a:p>
            <a:r>
              <a:rPr lang="en-US" sz="2800"/>
              <a:t>The formula for computing the break points is:</a:t>
            </a:r>
          </a:p>
        </p:txBody>
      </p:sp>
      <p:graphicFrame>
        <p:nvGraphicFramePr>
          <p:cNvPr id="51204" name="Object 4"/>
          <p:cNvGraphicFramePr>
            <a:graphicFrameLocks noChangeAspect="1"/>
          </p:cNvGraphicFramePr>
          <p:nvPr/>
        </p:nvGraphicFramePr>
        <p:xfrm>
          <a:off x="152400" y="4267200"/>
          <a:ext cx="8763000" cy="895350"/>
        </p:xfrm>
        <a:graphic>
          <a:graphicData uri="http://schemas.openxmlformats.org/presentationml/2006/ole">
            <p:oleObj spid="_x0000_s4102" name="Equation" r:id="rId3" imgW="5041900" imgH="495300" progId="Equation.2">
              <p:embed/>
            </p:oleObj>
          </a:graphicData>
        </a:graphic>
      </p:graphicFrame>
      <p:sp>
        <p:nvSpPr>
          <p:cNvPr id="51205" name="AutoShape 5"/>
          <p:cNvSpPr>
            <a:spLocks noChangeArrowheads="1"/>
          </p:cNvSpPr>
          <p:nvPr/>
        </p:nvSpPr>
        <p:spPr bwMode="auto">
          <a:xfrm>
            <a:off x="228600" y="4038600"/>
            <a:ext cx="457200" cy="457200"/>
          </a:xfrm>
          <a:prstGeom prst="star5">
            <a:avLst/>
          </a:prstGeom>
          <a:solidFill>
            <a:srgbClr val="FC0128"/>
          </a:solidFill>
          <a:ln w="12700">
            <a:solidFill>
              <a:schemeClr val="tx1"/>
            </a:solidFill>
            <a:miter lim="800000"/>
            <a:headEnd/>
            <a:tailEnd/>
          </a:ln>
          <a:effectLst/>
        </p:spPr>
        <p:txBody>
          <a:bodyPr wrap="none" anchor="ctr"/>
          <a:lstStyle/>
          <a:p>
            <a:pPr algn="ctr"/>
            <a:endParaRPr lang="en-US" sz="2400">
              <a:solidFill>
                <a:schemeClr val="bg2"/>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10</a:t>
            </a:r>
          </a:p>
        </p:txBody>
      </p:sp>
      <p:sp>
        <p:nvSpPr>
          <p:cNvPr id="5" name="Slide Number Placeholder 5"/>
          <p:cNvSpPr>
            <a:spLocks noGrp="1"/>
          </p:cNvSpPr>
          <p:nvPr>
            <p:ph type="sldNum" sz="quarter" idx="12"/>
          </p:nvPr>
        </p:nvSpPr>
        <p:spPr/>
        <p:txBody>
          <a:bodyPr/>
          <a:lstStyle/>
          <a:p>
            <a:fld id="{702599A4-A448-4643-A6CA-01C8EFAF2EA9}" type="slidenum">
              <a:rPr lang="en-US"/>
              <a:pPr/>
              <a:t>9</a:t>
            </a:fld>
            <a:endParaRPr lang="en-US"/>
          </a:p>
        </p:txBody>
      </p:sp>
      <p:sp>
        <p:nvSpPr>
          <p:cNvPr id="52226" name="Rectangle 2"/>
          <p:cNvSpPr>
            <a:spLocks noGrp="1" noChangeArrowheads="1"/>
          </p:cNvSpPr>
          <p:nvPr>
            <p:ph type="title"/>
          </p:nvPr>
        </p:nvSpPr>
        <p:spPr>
          <a:xfrm>
            <a:off x="685800" y="533400"/>
            <a:ext cx="7772400" cy="1447800"/>
          </a:xfrm>
          <a:solidFill>
            <a:srgbClr val="FFFF99"/>
          </a:solidFill>
          <a:scene3d>
            <a:camera prst="legacyObliqueTopLeft"/>
            <a:lightRig rig="legacyFlat3" dir="t"/>
          </a:scene3d>
          <a:sp3d extrusionH="430200" prstMaterial="legacyMatte">
            <a:bevelT w="13500" h="13500" prst="angle"/>
            <a:bevelB w="13500" h="13500" prst="angle"/>
            <a:extrusionClr>
              <a:srgbClr val="FFFF99"/>
            </a:extrusionClr>
          </a:sp3d>
        </p:spPr>
        <p:txBody>
          <a:bodyPr>
            <a:normAutofit/>
            <a:flatTx/>
          </a:bodyPr>
          <a:lstStyle/>
          <a:p>
            <a:pPr algn="ctr"/>
            <a:r>
              <a:rPr lang="en-US" sz="3200" b="1" dirty="0" smtClean="0">
                <a:solidFill>
                  <a:schemeClr val="tx1"/>
                </a:solidFill>
              </a:rPr>
              <a:t> </a:t>
            </a:r>
            <a:r>
              <a:rPr lang="en-US" sz="3200" b="1" dirty="0">
                <a:solidFill>
                  <a:schemeClr val="tx1"/>
                </a:solidFill>
              </a:rPr>
              <a:t>LEVEL OF FINANCING AND THE MARGINAL COST OF CAPITAL (MCC), continued</a:t>
            </a:r>
          </a:p>
        </p:txBody>
      </p:sp>
      <p:sp>
        <p:nvSpPr>
          <p:cNvPr id="52227" name="Rectangle 3"/>
          <p:cNvSpPr>
            <a:spLocks noGrp="1" noChangeArrowheads="1"/>
          </p:cNvSpPr>
          <p:nvPr>
            <p:ph type="body" idx="1"/>
          </p:nvPr>
        </p:nvSpPr>
        <p:spPr>
          <a:xfrm>
            <a:off x="609600" y="2438400"/>
            <a:ext cx="7772400" cy="3352800"/>
          </a:xfrm>
          <a:solidFill>
            <a:srgbClr val="CCFFCC"/>
          </a:solidFill>
          <a:ln/>
          <a:scene3d>
            <a:camera prst="legacyObliqueTopLeft"/>
            <a:lightRig rig="legacyFlat3" dir="t"/>
          </a:scene3d>
          <a:sp3d extrusionH="430200" prstMaterial="legacyMatte">
            <a:bevelT w="13500" h="13500" prst="angle"/>
            <a:bevelB w="13500" h="13500" prst="angle"/>
            <a:extrusionClr>
              <a:srgbClr val="CCFFCC"/>
            </a:extrusionClr>
          </a:sp3d>
        </p:spPr>
        <p:txBody>
          <a:bodyPr>
            <a:flatTx/>
          </a:bodyPr>
          <a:lstStyle/>
          <a:p>
            <a:r>
              <a:rPr lang="en-US" sz="2800" b="1" dirty="0"/>
              <a:t>(3) Calculate the weighted cost of capital over the range of total financing between break points</a:t>
            </a:r>
            <a:r>
              <a:rPr lang="en-US" sz="2800" b="1" dirty="0" smtClean="0"/>
              <a:t>.</a:t>
            </a:r>
            <a:endParaRPr lang="en-US" sz="2800" b="1" dirty="0"/>
          </a:p>
          <a:p>
            <a:r>
              <a:rPr lang="en-US" sz="2800" b="1" dirty="0"/>
              <a:t>(4) Construct an MCC schedule or graph that shows the weighted cost of capital for each level of total new financing.  </a:t>
            </a:r>
          </a:p>
          <a:p>
            <a:endParaRPr lang="en-US" sz="28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TotalTime>
  <Words>1856</Words>
  <Application>Microsoft Office PowerPoint</Application>
  <PresentationFormat>On-screen Show (4:3)</PresentationFormat>
  <Paragraphs>241</Paragraphs>
  <Slides>36</Slides>
  <Notes>12</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36</vt:i4>
      </vt:variant>
    </vt:vector>
  </HeadingPairs>
  <TitlesOfParts>
    <vt:vector size="40" baseType="lpstr">
      <vt:lpstr>Office Theme</vt:lpstr>
      <vt:lpstr>Equation</vt:lpstr>
      <vt:lpstr>Worksheet</vt:lpstr>
      <vt:lpstr>Chart</vt:lpstr>
      <vt:lpstr>EXAMPLE, Historical Weights, using Market Value Weights</vt:lpstr>
      <vt:lpstr>EXAMPLE , Historical Weights, using Market Value Weights, continued</vt:lpstr>
      <vt:lpstr>EXAMPLE, Historical Weights, using Market Value Weights, continued</vt:lpstr>
      <vt:lpstr>EXAMPLE, Historical Weights, using Market Value Weights, continued</vt:lpstr>
      <vt:lpstr>MEASURING THE OVERALL COST OF CAPITAL, Target Weights</vt:lpstr>
      <vt:lpstr> LEVEL OF FINANCING AND THE MARGINAL COST OF CAPITAL (MCC)</vt:lpstr>
      <vt:lpstr> LEVEL OF FINANCING AND THE MARGINAL COST OF CAPITAL (MCC), continued</vt:lpstr>
      <vt:lpstr> LEVEL OF FINANCING AND THE MARGINAL COST OF CAPITAL (MCC), continued</vt:lpstr>
      <vt:lpstr> LEVEL OF FINANCING AND THE MARGINAL COST OF CAPITAL (MCC), continued</vt:lpstr>
      <vt:lpstr> LEVEL OF FINANCING AND THE MARGINAL COST OF CAPITAL (MCC), continued</vt:lpstr>
      <vt:lpstr>EXAMPLE, LEVEL OF FINANCING AND THE MARGINAL COST OF CAPITAL (MCC)</vt:lpstr>
      <vt:lpstr>EXAMPLE, LEVEL OF FINANCING AND THE MARGINAL COST OF CAPITAL (MCC), continued</vt:lpstr>
      <vt:lpstr>EXAMPLE, LEVEL OF FINANCING AND THE MARGINAL COST OF CAPITAL (MCC), continued</vt:lpstr>
      <vt:lpstr>EXAMPLE, LEVEL OF FINANCING AND THE MARGINAL COST OF CAPITAL (MCC), continued</vt:lpstr>
      <vt:lpstr>EXAMPLE, LEVEL OF FINANCING AND THE MARGINAL COST OF CAPITAL (MCC), continued</vt:lpstr>
      <vt:lpstr>EXAMPLE, LEVEL OF FINANCING AND THE MARGINAL COST OF CAPITAL (MCC), continued</vt:lpstr>
      <vt:lpstr>EXAMPLE, LEVEL OF FINANCING AND THE MARGINAL COST OF CAPITAL (MCC), continued</vt:lpstr>
      <vt:lpstr>EXAMPLE, LEVEL OF FINANCING AND THE MARGINAL COST OF CAPITAL (MCC), continued</vt:lpstr>
      <vt:lpstr>EXAMPLE, LEVEL OF FINANCING AND THE MARGINAL COST OF CAPITAL (MCC), continued</vt:lpstr>
      <vt:lpstr>EXAMPLE, LEVEL OF FINANCING AND THE MARGINAL COST OF CAPITAL (MCC), continued</vt:lpstr>
      <vt:lpstr>Slide 21</vt:lpstr>
      <vt:lpstr>EXAMPLE, LEVEL OF FINANCING AND THE MARGINAL COST OF CAPITAL (MCC), continued</vt:lpstr>
      <vt:lpstr>EXAMPLE, LEVEL OF FINANCING AND THE MARGINAL COST OF CAPITAL (MCC), continued</vt:lpstr>
      <vt:lpstr>Slide 24</vt:lpstr>
      <vt:lpstr>Learning Objectives</vt:lpstr>
      <vt:lpstr>Factors in Dividend Policy</vt:lpstr>
      <vt:lpstr>Dividend Reinvestment Plans</vt:lpstr>
      <vt:lpstr>Leading Dividend Theories</vt:lpstr>
      <vt:lpstr>Leading Dividend Theories</vt:lpstr>
      <vt:lpstr>Leading Dividend Theories</vt:lpstr>
      <vt:lpstr>Leading Dividend Theories</vt:lpstr>
      <vt:lpstr>Leading Dividend Theories</vt:lpstr>
      <vt:lpstr>Leading Dividend Theories</vt:lpstr>
      <vt:lpstr>Alternatives to Cash Dividends</vt:lpstr>
      <vt:lpstr>Alternatives to Cash Dividends</vt:lpstr>
      <vt:lpstr>Slide 36</vt:lpstr>
    </vt:vector>
  </TitlesOfParts>
  <Company>CSUS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EXAMPLE, Historical Weights, using Market Value Weights</dc:title>
  <dc:creator>kuhlejl</dc:creator>
  <cp:lastModifiedBy>kuhlejl</cp:lastModifiedBy>
  <cp:revision>15</cp:revision>
  <dcterms:created xsi:type="dcterms:W3CDTF">2015-04-13T15:08:25Z</dcterms:created>
  <dcterms:modified xsi:type="dcterms:W3CDTF">2015-05-04T19:07:31Z</dcterms:modified>
</cp:coreProperties>
</file>